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736" r:id="rId4"/>
    <p:sldMasterId id="2147483659" r:id="rId5"/>
    <p:sldMasterId id="2147483748" r:id="rId6"/>
    <p:sldMasterId id="2147483739" r:id="rId7"/>
  </p:sldMasterIdLst>
  <p:notesMasterIdLst>
    <p:notesMasterId r:id="rId48"/>
  </p:notesMasterIdLst>
  <p:handoutMasterIdLst>
    <p:handoutMasterId r:id="rId49"/>
  </p:handoutMasterIdLst>
  <p:sldIdLst>
    <p:sldId id="257" r:id="rId8"/>
    <p:sldId id="398" r:id="rId9"/>
    <p:sldId id="361" r:id="rId10"/>
    <p:sldId id="395" r:id="rId11"/>
    <p:sldId id="396" r:id="rId12"/>
    <p:sldId id="362" r:id="rId13"/>
    <p:sldId id="371" r:id="rId14"/>
    <p:sldId id="381" r:id="rId15"/>
    <p:sldId id="363" r:id="rId16"/>
    <p:sldId id="364" r:id="rId17"/>
    <p:sldId id="365" r:id="rId18"/>
    <p:sldId id="366" r:id="rId19"/>
    <p:sldId id="367" r:id="rId20"/>
    <p:sldId id="372" r:id="rId21"/>
    <p:sldId id="368" r:id="rId22"/>
    <p:sldId id="373" r:id="rId23"/>
    <p:sldId id="369" r:id="rId24"/>
    <p:sldId id="382" r:id="rId25"/>
    <p:sldId id="383" r:id="rId26"/>
    <p:sldId id="394" r:id="rId27"/>
    <p:sldId id="370" r:id="rId28"/>
    <p:sldId id="374" r:id="rId29"/>
    <p:sldId id="375" r:id="rId30"/>
    <p:sldId id="376" r:id="rId31"/>
    <p:sldId id="384" r:id="rId32"/>
    <p:sldId id="377" r:id="rId33"/>
    <p:sldId id="378" r:id="rId34"/>
    <p:sldId id="379" r:id="rId35"/>
    <p:sldId id="385" r:id="rId36"/>
    <p:sldId id="399" r:id="rId37"/>
    <p:sldId id="386" r:id="rId38"/>
    <p:sldId id="397" r:id="rId39"/>
    <p:sldId id="388" r:id="rId40"/>
    <p:sldId id="389" r:id="rId41"/>
    <p:sldId id="390" r:id="rId42"/>
    <p:sldId id="391" r:id="rId43"/>
    <p:sldId id="392" r:id="rId44"/>
    <p:sldId id="393" r:id="rId45"/>
    <p:sldId id="307" r:id="rId46"/>
    <p:sldId id="308" r:id="rId47"/>
  </p:sldIdLst>
  <p:sldSz cx="12192000" cy="68580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521415D9-36F7-43E2-AB2F-B90AF26B5E84}">
      <p14:sectionLst xmlns:p14="http://schemas.microsoft.com/office/powerpoint/2010/main">
        <p14:section name="Default Section" id="{6577C5DB-461D-2B4A-B030-CC665D0B7095}">
          <p14:sldIdLst>
            <p14:sldId id="257"/>
          </p14:sldIdLst>
        </p14:section>
        <p14:section name="Repeat" id="{7093ECCB-D647-924E-9153-3F62C8F93F51}">
          <p14:sldIdLst>
            <p14:sldId id="398"/>
          </p14:sldIdLst>
        </p14:section>
        <p14:section name="Overview" id="{9F1D7973-371E-C74C-97D6-1AF6D8D0D627}">
          <p14:sldIdLst>
            <p14:sldId id="361"/>
            <p14:sldId id="395"/>
            <p14:sldId id="396"/>
          </p14:sldIdLst>
        </p14:section>
        <p14:section name="Authentication" id="{C78EFCAC-0AF7-AC4C-B106-08FFBBC20390}">
          <p14:sldIdLst>
            <p14:sldId id="362"/>
            <p14:sldId id="371"/>
          </p14:sldIdLst>
        </p14:section>
        <p14:section name="Session Management" id="{ABAA729A-77E7-4442-8DBF-6B33EE7AAB5C}">
          <p14:sldIdLst>
            <p14:sldId id="381"/>
            <p14:sldId id="363"/>
            <p14:sldId id="364"/>
            <p14:sldId id="365"/>
            <p14:sldId id="366"/>
            <p14:sldId id="367"/>
            <p14:sldId id="372"/>
            <p14:sldId id="368"/>
            <p14:sldId id="373"/>
            <p14:sldId id="369"/>
            <p14:sldId id="382"/>
            <p14:sldId id="383"/>
            <p14:sldId id="394"/>
            <p14:sldId id="370"/>
          </p14:sldIdLst>
        </p14:section>
        <p14:section name="Authorization" id="{E88CAF48-F27F-914C-9DD6-0872B270E2DA}">
          <p14:sldIdLst>
            <p14:sldId id="374"/>
            <p14:sldId id="375"/>
            <p14:sldId id="376"/>
            <p14:sldId id="384"/>
            <p14:sldId id="377"/>
            <p14:sldId id="378"/>
          </p14:sldIdLst>
        </p14:section>
        <p14:section name="Components with known vulns" id="{136598CB-AEE9-764E-AE02-C8FBF7A2AAB8}">
          <p14:sldIdLst>
            <p14:sldId id="379"/>
            <p14:sldId id="385"/>
            <p14:sldId id="399"/>
            <p14:sldId id="386"/>
            <p14:sldId id="397"/>
          </p14:sldIdLst>
        </p14:section>
        <p14:section name="Security Misconfiguration" id="{32E7267F-D945-9445-A751-2A4BE2CBD0B7}">
          <p14:sldIdLst>
            <p14:sldId id="388"/>
            <p14:sldId id="389"/>
            <p14:sldId id="390"/>
            <p14:sldId id="391"/>
            <p14:sldId id="392"/>
          </p14:sldIdLst>
        </p14:section>
        <p14:section name="Demo" id="{7335CC72-EB85-A042-97AD-A3AA00E03011}">
          <p14:sldIdLst>
            <p14:sldId id="393"/>
            <p14:sldId id="307"/>
            <p14:sldId id="3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175" userDrawn="1">
          <p15:clr>
            <a:srgbClr val="A4A3A4"/>
          </p15:clr>
        </p15:guide>
        <p15:guide id="4" orient="horz" pos="143" userDrawn="1">
          <p15:clr>
            <a:srgbClr val="A4A3A4"/>
          </p15:clr>
        </p15:guide>
        <p15:guide id="5" orient="horz" pos="540" userDrawn="1">
          <p15:clr>
            <a:srgbClr val="A4A3A4"/>
          </p15:clr>
        </p15:guide>
        <p15:guide id="6" orient="horz" pos="431" userDrawn="1">
          <p15:clr>
            <a:srgbClr val="A4A3A4"/>
          </p15:clr>
        </p15:guide>
        <p15:guide id="7" pos="7491" userDrawn="1">
          <p15:clr>
            <a:srgbClr val="A4A3A4"/>
          </p15:clr>
        </p15:guide>
        <p15:guide id="8" pos="201" userDrawn="1">
          <p15:clr>
            <a:srgbClr val="A4A3A4"/>
          </p15:clr>
        </p15:guide>
        <p15:guide id="9" pos="3877" userDrawn="1">
          <p15:clr>
            <a:srgbClr val="A4A3A4"/>
          </p15:clr>
        </p15:guide>
        <p15:guide id="10" orient="horz" pos="588" userDrawn="1">
          <p15:clr>
            <a:srgbClr val="A4A3A4"/>
          </p15:clr>
        </p15:guide>
        <p15:guide id="11" orient="horz" pos="4319" userDrawn="1">
          <p15:clr>
            <a:srgbClr val="A4A3A4"/>
          </p15:clr>
        </p15:guide>
        <p15:guide id="12" userDrawn="1">
          <p15:clr>
            <a:srgbClr val="A4A3A4"/>
          </p15:clr>
        </p15:guide>
        <p15:guide id="13" pos="7489" userDrawn="1">
          <p15:clr>
            <a:srgbClr val="A4A3A4"/>
          </p15:clr>
        </p15:guide>
        <p15:guide id="14" pos="19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nn Foley" initials="LF" lastIdx="27" clrIdx="0"/>
  <p:cmAuthor id="2" name="Dawn Heiberg" initials="DH" lastIdx="18" clrIdx="1"/>
  <p:cmAuthor id="3" name="Kevin Bell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4F4"/>
    <a:srgbClr val="262626"/>
    <a:srgbClr val="525051"/>
    <a:srgbClr val="5C5C5C"/>
    <a:srgbClr val="D92231"/>
    <a:srgbClr val="000000"/>
    <a:srgbClr val="DE3E3E"/>
    <a:srgbClr val="0099FF"/>
    <a:srgbClr val="AD357A"/>
    <a:srgbClr val="5D37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74830"/>
  </p:normalViewPr>
  <p:slideViewPr>
    <p:cSldViewPr snapToGrid="0">
      <p:cViewPr varScale="1">
        <p:scale>
          <a:sx n="94" d="100"/>
          <a:sy n="94" d="100"/>
        </p:scale>
        <p:origin x="608" y="192"/>
      </p:cViewPr>
      <p:guideLst>
        <p:guide orient="horz" pos="2160"/>
        <p:guide pos="3840"/>
        <p:guide orient="horz" pos="4175"/>
        <p:guide orient="horz" pos="143"/>
        <p:guide orient="horz" pos="540"/>
        <p:guide orient="horz" pos="431"/>
        <p:guide pos="7491"/>
        <p:guide pos="201"/>
        <p:guide pos="3877"/>
        <p:guide orient="horz" pos="588"/>
        <p:guide orient="horz" pos="4319"/>
        <p:guide/>
        <p:guide pos="7489"/>
        <p:guide pos="19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AAD14-E0A4-468B-A68C-CDE2655F37B6}" type="datetimeFigureOut">
              <a:rPr lang="en-US" smtClean="0"/>
              <a:t>4/3/21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2B2F2-448D-4F83-B20A-997D07B21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53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455738" y="184150"/>
            <a:ext cx="4257675" cy="23955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519289" y="2731910"/>
            <a:ext cx="6062133" cy="62314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125152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2014.zeronights.ru/assets/files/slides/viktor.zip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68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www.owasp.org</a:t>
            </a:r>
            <a:r>
              <a:rPr lang="en-US" dirty="0"/>
              <a:t>/</a:t>
            </a:r>
            <a:r>
              <a:rPr lang="en-US" dirty="0" err="1"/>
              <a:t>index.php</a:t>
            </a:r>
            <a:r>
              <a:rPr lang="en-US" dirty="0"/>
              <a:t>/Top_10_2013-A7-Missing_Function_Level_Access_Control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75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1388538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twitter.com</a:t>
            </a:r>
            <a:r>
              <a:rPr lang="en-US" dirty="0"/>
              <a:t>/</a:t>
            </a:r>
            <a:r>
              <a:rPr lang="en-US" dirty="0" err="1"/>
              <a:t>achillean</a:t>
            </a:r>
            <a:r>
              <a:rPr lang="en-US" dirty="0"/>
              <a:t>/status/643706828057018368/photo/1</a:t>
            </a:r>
          </a:p>
        </p:txBody>
      </p:sp>
    </p:spTree>
    <p:extLst>
      <p:ext uri="{BB962C8B-B14F-4D97-AF65-F5344CB8AC3E}">
        <p14:creationId xmlns:p14="http://schemas.microsoft.com/office/powerpoint/2010/main" val="1124220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</a:t>
            </a:r>
            <a:r>
              <a:rPr lang="en-GB" dirty="0" err="1"/>
              <a:t>www.shadowserver.org</a:t>
            </a:r>
            <a:r>
              <a:rPr lang="en-GB" dirty="0"/>
              <a:t>/news/shadowserver-special-reports-exchange-scanning-4/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1477917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www.highload.ru</a:t>
            </a:r>
            <a:r>
              <a:rPr lang="en-US" dirty="0"/>
              <a:t>/2017/abstracts/3029</a:t>
            </a:r>
          </a:p>
        </p:txBody>
      </p:sp>
    </p:spTree>
    <p:extLst>
      <p:ext uri="{BB962C8B-B14F-4D97-AF65-F5344CB8AC3E}">
        <p14:creationId xmlns:p14="http://schemas.microsoft.com/office/powerpoint/2010/main" val="7551186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www.owasp.org</a:t>
            </a:r>
            <a:r>
              <a:rPr lang="en-US" dirty="0"/>
              <a:t>/</a:t>
            </a:r>
            <a:r>
              <a:rPr lang="en-US" dirty="0" err="1"/>
              <a:t>index.php</a:t>
            </a:r>
            <a:r>
              <a:rPr lang="en-US" dirty="0"/>
              <a:t>/Top_10_2013-A5-Security_Misconfiguration</a:t>
            </a:r>
          </a:p>
          <a:p>
            <a:r>
              <a:rPr lang="en-US" dirty="0"/>
              <a:t>http://</a:t>
            </a:r>
            <a:r>
              <a:rPr lang="en-US" dirty="0" err="1"/>
              <a:t>projects.webappsec.org</a:t>
            </a:r>
            <a:r>
              <a:rPr lang="en-US" dirty="0"/>
              <a:t>/w/page/13246959/Server%20Misconfiguration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868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www.governmentsecurity.org</a:t>
            </a:r>
            <a:r>
              <a:rPr lang="en-US" dirty="0"/>
              <a:t>/_/articles/default-logins-and-passwords-for-networked-</a:t>
            </a:r>
            <a:r>
              <a:rPr lang="en-US" dirty="0" err="1"/>
              <a:t>devices.html</a:t>
            </a:r>
            <a:endParaRPr lang="en-US" dirty="0"/>
          </a:p>
          <a:p>
            <a:r>
              <a:rPr lang="en-US" dirty="0"/>
              <a:t>http://</a:t>
            </a:r>
            <a:r>
              <a:rPr lang="en-US" dirty="0" err="1"/>
              <a:t>www.defaultpassword.com</a:t>
            </a:r>
            <a:r>
              <a:rPr lang="en-US" dirty="0"/>
              <a:t>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331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http://2014.zeronights.ru/</a:t>
            </a:r>
            <a:r>
              <a:rPr lang="en-US" dirty="0" err="1"/>
              <a:t>materialy-konferencii.html</a:t>
            </a:r>
            <a:r>
              <a:rPr lang="ru-RU" dirty="0"/>
              <a:t> - </a:t>
            </a:r>
            <a:r>
              <a:rPr lang="ru-RU" dirty="0">
                <a:hlinkClick r:id="rId3"/>
              </a:rPr>
              <a:t>Небезопасные заводские настройки и прошивки</a:t>
            </a:r>
            <a:r>
              <a:rPr lang="ru-RU" dirty="0"/>
              <a:t>, Алюшин Виктор,</a:t>
            </a:r>
            <a:r>
              <a:rPr lang="en-US" dirty="0"/>
              <a:t> </a:t>
            </a:r>
            <a:r>
              <a:rPr lang="bg-BG" dirty="0"/>
              <a:t>Лаборатория </a:t>
            </a:r>
            <a:r>
              <a:rPr lang="bg-BG" dirty="0" err="1"/>
              <a:t>Касперского</a:t>
            </a:r>
            <a:endParaRPr lang="en-US" dirty="0"/>
          </a:p>
          <a:p>
            <a:r>
              <a:rPr lang="en-US" dirty="0"/>
              <a:t>http://2014.zeronights.ru/assets/files/slides/</a:t>
            </a:r>
            <a:r>
              <a:rPr lang="en-US" dirty="0" err="1"/>
              <a:t>viktor.zip</a:t>
            </a:r>
            <a:endParaRPr lang="ru-RU" dirty="0"/>
          </a:p>
          <a:p>
            <a:r>
              <a:rPr lang="en-US" dirty="0"/>
              <a:t>http://</a:t>
            </a:r>
            <a:r>
              <a:rPr lang="en-US" dirty="0" err="1"/>
              <a:t>opensec.podster.fm</a:t>
            </a:r>
            <a:r>
              <a:rPr lang="en-US" dirty="0"/>
              <a:t>/26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1760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arstechnica.com</a:t>
            </a:r>
            <a:r>
              <a:rPr lang="en-US" dirty="0"/>
              <a:t>/security/2014/02/dear-asus-router-user-youve-been-pwned-thanks-to-easily-exploited-flaw/</a:t>
            </a:r>
          </a:p>
        </p:txBody>
      </p:sp>
    </p:spTree>
    <p:extLst>
      <p:ext uri="{BB962C8B-B14F-4D97-AF65-F5344CB8AC3E}">
        <p14:creationId xmlns:p14="http://schemas.microsoft.com/office/powerpoint/2010/main" val="1262572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www.shodan.io</a:t>
            </a:r>
            <a:r>
              <a:rPr lang="ru-RU" dirty="0"/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636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</a:t>
            </a:r>
            <a:r>
              <a:rPr lang="en-GB" dirty="0" err="1"/>
              <a:t>owasp.org</a:t>
            </a:r>
            <a:r>
              <a:rPr lang="en-GB" dirty="0"/>
              <a:t>/www-project-top-ten/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3710248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https://</a:t>
            </a:r>
            <a:r>
              <a:rPr lang="en-US" sz="2400" dirty="0" err="1"/>
              <a:t>www.owasp.org</a:t>
            </a:r>
            <a:r>
              <a:rPr lang="en-US" sz="2400" dirty="0"/>
              <a:t>/</a:t>
            </a:r>
            <a:r>
              <a:rPr lang="en-US" sz="2400" dirty="0" err="1"/>
              <a:t>index.php</a:t>
            </a:r>
            <a:r>
              <a:rPr lang="en-US" sz="2400" dirty="0"/>
              <a:t>/</a:t>
            </a:r>
            <a:r>
              <a:rPr lang="en-US" sz="2400" dirty="0" err="1"/>
              <a:t>Blocking_Brute_Force_Attacks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4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cheatsheetseries.owasp.org</a:t>
            </a:r>
            <a:r>
              <a:rPr lang="en-US" dirty="0"/>
              <a:t>/</a:t>
            </a:r>
            <a:r>
              <a:rPr lang="en-US" dirty="0" err="1"/>
              <a:t>cheatsheets</a:t>
            </a:r>
            <a:r>
              <a:rPr lang="en-US" dirty="0"/>
              <a:t>/</a:t>
            </a:r>
            <a:r>
              <a:rPr lang="en-US" dirty="0" err="1"/>
              <a:t>Session_Management_Cheat_Sheet.html</a:t>
            </a:r>
            <a:endParaRPr lang="en-US" dirty="0"/>
          </a:p>
          <a:p>
            <a:pPr marL="0" marR="0" indent="0" algn="l" defTabSz="4572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xakep.ru</a:t>
            </a:r>
            <a:r>
              <a:rPr lang="en-US" dirty="0"/>
              <a:t>/2016/08/11/</a:t>
            </a:r>
            <a:r>
              <a:rPr lang="en-US" dirty="0" err="1"/>
              <a:t>samsung</a:t>
            </a:r>
            <a:r>
              <a:rPr lang="en-US" dirty="0"/>
              <a:t>-pay/</a:t>
            </a:r>
          </a:p>
        </p:txBody>
      </p:sp>
    </p:spTree>
    <p:extLst>
      <p:ext uri="{BB962C8B-B14F-4D97-AF65-F5344CB8AC3E}">
        <p14:creationId xmlns:p14="http://schemas.microsoft.com/office/powerpoint/2010/main" val="311269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xakep.ru</a:t>
            </a:r>
            <a:r>
              <a:rPr lang="en-US" dirty="0"/>
              <a:t>/2016/08/11/</a:t>
            </a:r>
            <a:r>
              <a:rPr lang="en-US" dirty="0" err="1"/>
              <a:t>samsung</a:t>
            </a:r>
            <a:r>
              <a:rPr lang="en-US" dirty="0"/>
              <a:t>-pay/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76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Example:</a:t>
            </a:r>
            <a:r>
              <a:rPr lang="en-US" baseline="0" dirty="0"/>
              <a:t> p</a:t>
            </a:r>
            <a:r>
              <a:rPr lang="en-US" dirty="0"/>
              <a:t>ut a duplicated card during shipment</a:t>
            </a:r>
          </a:p>
        </p:txBody>
      </p:sp>
    </p:spTree>
    <p:extLst>
      <p:ext uri="{BB962C8B-B14F-4D97-AF65-F5344CB8AC3E}">
        <p14:creationId xmlns:p14="http://schemas.microsoft.com/office/powerpoint/2010/main" val="1217196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Fingerprinting - http://2016.phdays.ru/program/49626/ - https://</a:t>
            </a:r>
            <a:r>
              <a:rPr lang="en-US" dirty="0" err="1"/>
              <a:t>youtu.be</a:t>
            </a:r>
            <a:r>
              <a:rPr lang="en-US" dirty="0"/>
              <a:t>/</a:t>
            </a:r>
            <a:r>
              <a:rPr lang="en-US" dirty="0" err="1"/>
              <a:t>uGQROjrmvLw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490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www.owasp.org</a:t>
            </a:r>
            <a:r>
              <a:rPr lang="en-US" dirty="0"/>
              <a:t>/</a:t>
            </a:r>
            <a:r>
              <a:rPr lang="en-US" dirty="0" err="1"/>
              <a:t>index.php</a:t>
            </a:r>
            <a:r>
              <a:rPr lang="en-US" dirty="0"/>
              <a:t>/Top_10_2013-A4-Insecure_Direct_Object_References</a:t>
            </a:r>
          </a:p>
        </p:txBody>
      </p:sp>
    </p:spTree>
    <p:extLst>
      <p:ext uri="{BB962C8B-B14F-4D97-AF65-F5344CB8AC3E}">
        <p14:creationId xmlns:p14="http://schemas.microsoft.com/office/powerpoint/2010/main" val="16570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www.owasp.org</a:t>
            </a:r>
            <a:r>
              <a:rPr lang="en-US" dirty="0"/>
              <a:t>/</a:t>
            </a:r>
            <a:r>
              <a:rPr lang="en-US" dirty="0" err="1"/>
              <a:t>index.php</a:t>
            </a:r>
            <a:r>
              <a:rPr lang="en-US" dirty="0"/>
              <a:t>/Top_10_2013-A4-Insecure_Direct_Object_References</a:t>
            </a:r>
          </a:p>
        </p:txBody>
      </p:sp>
    </p:spTree>
    <p:extLst>
      <p:ext uri="{BB962C8B-B14F-4D97-AF65-F5344CB8AC3E}">
        <p14:creationId xmlns:p14="http://schemas.microsoft.com/office/powerpoint/2010/main" val="1265989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919" y="2648995"/>
            <a:ext cx="11582400" cy="2686411"/>
          </a:xfrm>
          <a:prstGeom prst="rect">
            <a:avLst/>
          </a:prstGeom>
        </p:spPr>
        <p:txBody>
          <a:bodyPr anchor="ctr" anchorCtr="0"/>
          <a:lstStyle>
            <a:lvl1pPr algn="ctr">
              <a:defRPr sz="4000" b="0" i="0">
                <a:solidFill>
                  <a:schemeClr val="bg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919" y="5433091"/>
            <a:ext cx="11582400" cy="4684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14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8025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 baseline="0"/>
            </a:lvl1pPr>
            <a:lvl2pPr>
              <a:defRPr sz="3200" baseline="0"/>
            </a:lvl2pPr>
            <a:lvl3pPr>
              <a:defRPr sz="3200" baseline="0"/>
            </a:lvl3pPr>
            <a:lvl4pPr>
              <a:defRPr sz="3200" baseline="0"/>
            </a:lvl4pPr>
            <a:lvl5pPr>
              <a:defRPr sz="32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564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91761" y="740664"/>
            <a:ext cx="11423472" cy="5349240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rgbClr val="262626"/>
                </a:solidFill>
              </a:defRPr>
            </a:lvl1pPr>
            <a:lvl2pPr>
              <a:buClr>
                <a:schemeClr val="tx2"/>
              </a:buClr>
              <a:defRPr>
                <a:solidFill>
                  <a:srgbClr val="262626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262626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262626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1889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395817" y="1088136"/>
            <a:ext cx="11419416" cy="5001768"/>
          </a:xfrm>
        </p:spPr>
        <p:txBody>
          <a:bodyPr/>
          <a:lstStyle>
            <a:lvl1pPr marL="227013" marR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576072" marR="0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758952" marR="0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996696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188720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Click to edit Master text styles</a:t>
            </a:r>
          </a:p>
          <a:p>
            <a:pPr marL="576072" marR="0" lvl="1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Second level</a:t>
            </a:r>
          </a:p>
          <a:p>
            <a:pPr marL="758952" marR="0" lvl="2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Third level</a:t>
            </a:r>
          </a:p>
          <a:p>
            <a:pPr marL="996696" marR="0" lvl="3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Fourth level</a:t>
            </a:r>
          </a:p>
          <a:p>
            <a:pPr marL="1188720" marR="0" lvl="4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817" y="133815"/>
            <a:ext cx="11419416" cy="58477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395817" y="694944"/>
            <a:ext cx="11419416" cy="400110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Content</a:t>
            </a:r>
          </a:p>
        </p:txBody>
      </p:sp>
    </p:spTree>
    <p:extLst>
      <p:ext uri="{BB962C8B-B14F-4D97-AF65-F5344CB8AC3E}">
        <p14:creationId xmlns:p14="http://schemas.microsoft.com/office/powerpoint/2010/main" val="3461172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95818" y="1289305"/>
            <a:ext cx="5412124" cy="4573455"/>
          </a:xfrm>
        </p:spPr>
        <p:txBody>
          <a:bodyPr lIns="182880" tIns="182880" rIns="182880" bIns="182880"/>
          <a:lstStyle>
            <a:lvl1pPr marL="227013" marR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576072" marR="0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758952" marR="0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996696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188720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Click to edit Master text styles</a:t>
            </a:r>
          </a:p>
          <a:p>
            <a:pPr marL="576072" marR="0" lvl="1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Second level</a:t>
            </a:r>
          </a:p>
          <a:p>
            <a:pPr marL="758952" marR="0" lvl="2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Third level</a:t>
            </a:r>
          </a:p>
          <a:p>
            <a:pPr marL="996696" marR="0" lvl="3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Fourth level</a:t>
            </a:r>
          </a:p>
          <a:p>
            <a:pPr marL="1188720" marR="0" lvl="4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Fifth level</a:t>
            </a:r>
          </a:p>
        </p:txBody>
      </p:sp>
      <p:sp>
        <p:nvSpPr>
          <p:cNvPr id="16" name="Content Placeholder 12"/>
          <p:cNvSpPr>
            <a:spLocks noGrp="1"/>
          </p:cNvSpPr>
          <p:nvPr>
            <p:ph sz="quarter" idx="15"/>
          </p:nvPr>
        </p:nvSpPr>
        <p:spPr>
          <a:xfrm>
            <a:off x="6403110" y="1289305"/>
            <a:ext cx="5412124" cy="4573455"/>
          </a:xfrm>
        </p:spPr>
        <p:txBody>
          <a:bodyPr lIns="182880" tIns="182880" rIns="182880" bIns="182880"/>
          <a:lstStyle>
            <a:lvl1pPr marL="227013" marR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576072" marR="0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758952" marR="0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996696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188720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Click to edit Master text styles</a:t>
            </a:r>
          </a:p>
          <a:p>
            <a:pPr marL="576072" marR="0" lvl="1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Second level</a:t>
            </a:r>
          </a:p>
          <a:p>
            <a:pPr marL="758952" marR="0" lvl="2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Third level</a:t>
            </a:r>
          </a:p>
          <a:p>
            <a:pPr marL="996696" marR="0" lvl="3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Fourth level</a:t>
            </a:r>
          </a:p>
          <a:p>
            <a:pPr marL="1188720" marR="0" lvl="4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817" y="133815"/>
            <a:ext cx="11419416" cy="584775"/>
          </a:xfrm>
        </p:spPr>
        <p:txBody>
          <a:bodyPr/>
          <a:lstStyle>
            <a:lvl1pPr>
              <a:defRPr sz="320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395817" y="694944"/>
            <a:ext cx="11419416" cy="400110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Content</a:t>
            </a:r>
          </a:p>
        </p:txBody>
      </p:sp>
    </p:spTree>
    <p:extLst>
      <p:ext uri="{BB962C8B-B14F-4D97-AF65-F5344CB8AC3E}">
        <p14:creationId xmlns:p14="http://schemas.microsoft.com/office/powerpoint/2010/main" val="2900769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144" y="133815"/>
            <a:ext cx="11419416" cy="584775"/>
          </a:xfrm>
        </p:spPr>
        <p:txBody>
          <a:bodyPr/>
          <a:lstStyle>
            <a:lvl1pPr>
              <a:defRPr sz="32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0145" y="740663"/>
            <a:ext cx="11408225" cy="5349240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>
                <a:solidFill>
                  <a:schemeClr val="accent6"/>
                </a:solidFill>
              </a:defRPr>
            </a:lvl1pPr>
            <a:lvl2pPr marL="573088" indent="-231775">
              <a:buClr>
                <a:schemeClr val="accent1"/>
              </a:buClr>
              <a:buFont typeface="Arial" pitchFamily="34" charset="0"/>
              <a:buChar char="•"/>
              <a:defRPr/>
            </a:lvl2pPr>
            <a:lvl3pPr marL="739775" indent="-173038">
              <a:buClr>
                <a:schemeClr val="accent1"/>
              </a:buClr>
              <a:buFont typeface="Courier New" pitchFamily="49" charset="0"/>
              <a:buChar char="o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46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Case Study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510890" y="937032"/>
            <a:ext cx="2594327" cy="1640418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 w="6350" cmpd="sng">
            <a:solidFill>
              <a:srgbClr val="C8C8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ln>
                <a:solidFill>
                  <a:srgbClr val="C8C8C8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3481917" y="1168279"/>
            <a:ext cx="8268976" cy="1177925"/>
          </a:xfrm>
        </p:spPr>
        <p:txBody>
          <a:bodyPr anchor="ctr" anchorCtr="0"/>
          <a:lstStyle>
            <a:lvl1pPr marL="0" indent="0">
              <a:buFontTx/>
              <a:buNone/>
              <a:defRPr sz="1800">
                <a:solidFill>
                  <a:schemeClr val="accent6"/>
                </a:solidFill>
              </a:defRPr>
            </a:lvl1pPr>
            <a:lvl2pPr marL="393192" indent="0">
              <a:buFontTx/>
              <a:buNone/>
              <a:defRPr/>
            </a:lvl2pPr>
            <a:lvl3pPr marL="585216" indent="0">
              <a:buFontTx/>
              <a:buNone/>
              <a:defRPr/>
            </a:lvl3pPr>
            <a:lvl4pPr marL="813816" indent="0">
              <a:buFontTx/>
              <a:buNone/>
              <a:defRPr/>
            </a:lvl4pPr>
            <a:lvl5pPr marL="1005840" indent="0">
              <a:buFontTx/>
              <a:buNone/>
              <a:defRPr/>
            </a:lvl5pPr>
          </a:lstStyle>
          <a:p>
            <a:pPr lvl="0"/>
            <a:r>
              <a:rPr lang="en-US"/>
              <a:t>Company Description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395818" y="2863850"/>
            <a:ext cx="11355076" cy="877888"/>
          </a:xfrm>
        </p:spPr>
        <p:txBody>
          <a:bodyPr anchor="ctr" anchorCtr="0"/>
          <a:lstStyle>
            <a:lvl1pPr marL="0" indent="0" algn="ctr">
              <a:buFontTx/>
              <a:buNone/>
              <a:defRPr sz="1400" i="1">
                <a:solidFill>
                  <a:srgbClr val="C00000"/>
                </a:solidFill>
              </a:defRPr>
            </a:lvl1pPr>
            <a:lvl2pPr marL="393192" indent="0">
              <a:buFontTx/>
              <a:buNone/>
              <a:defRPr/>
            </a:lvl2pPr>
            <a:lvl3pPr marL="585216" indent="0">
              <a:buFontTx/>
              <a:buNone/>
              <a:defRPr/>
            </a:lvl3pPr>
            <a:lvl4pPr marL="813816" indent="0">
              <a:buFontTx/>
              <a:buNone/>
              <a:defRPr/>
            </a:lvl4pPr>
            <a:lvl5pPr marL="1005840" indent="0">
              <a:buFontTx/>
              <a:buNone/>
              <a:defRPr/>
            </a:lvl5pPr>
          </a:lstStyle>
          <a:p>
            <a:pPr lvl="0"/>
            <a:r>
              <a:rPr lang="en-US"/>
              <a:t>“Quote”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395818" y="3892342"/>
            <a:ext cx="5622029" cy="2338473"/>
          </a:xfrm>
        </p:spPr>
        <p:txBody>
          <a:bodyPr lIns="182880" tIns="91440" rIns="182880" bIns="18288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6"/>
                </a:solidFill>
              </a:defRPr>
            </a:lvl1pPr>
            <a:lvl2pPr marL="393192" indent="0">
              <a:buNone/>
              <a:defRPr sz="1400"/>
            </a:lvl2pPr>
            <a:lvl3pPr marL="585216" indent="0">
              <a:buNone/>
              <a:defRPr sz="1400"/>
            </a:lvl3pPr>
            <a:lvl4pPr marL="813816" indent="0">
              <a:buNone/>
              <a:defRPr sz="1400"/>
            </a:lvl4pPr>
            <a:lvl5pPr marL="1005840" indent="0">
              <a:buNone/>
              <a:defRPr sz="1400"/>
            </a:lvl5pPr>
          </a:lstStyle>
          <a:p>
            <a:pPr lvl="0"/>
            <a:r>
              <a:rPr lang="en-US"/>
              <a:t>Number of Parallels </a:t>
            </a:r>
            <a:br>
              <a:rPr lang="en-US"/>
            </a:br>
            <a:r>
              <a:rPr lang="en-US"/>
              <a:t>Remove Application Server users: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Text goes here</a:t>
            </a:r>
          </a:p>
          <a:p>
            <a:pPr lvl="0"/>
            <a:endParaRPr lang="en-US"/>
          </a:p>
          <a:p>
            <a:pPr lvl="0"/>
            <a:r>
              <a:rPr lang="en-US"/>
              <a:t>Primary reason why customer chose </a:t>
            </a:r>
            <a:br>
              <a:rPr lang="en-US"/>
            </a:br>
            <a:r>
              <a:rPr lang="en-US"/>
              <a:t>Parallels Remove Application Server: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Text goes here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2" y="3892342"/>
            <a:ext cx="5654893" cy="2338473"/>
          </a:xfrm>
        </p:spPr>
        <p:txBody>
          <a:bodyPr lIns="182880" tIns="91440" rIns="182880" bIns="18288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400" baseline="0">
                <a:solidFill>
                  <a:schemeClr val="accent6"/>
                </a:solidFill>
              </a:defRPr>
            </a:lvl1pPr>
            <a:lvl2pPr marL="393192" indent="0">
              <a:buNone/>
              <a:defRPr sz="1400"/>
            </a:lvl2pPr>
            <a:lvl3pPr marL="585216" indent="0">
              <a:buNone/>
              <a:defRPr sz="1400"/>
            </a:lvl3pPr>
            <a:lvl4pPr marL="813816" indent="0">
              <a:buNone/>
              <a:defRPr sz="1400"/>
            </a:lvl4pPr>
            <a:lvl5pPr marL="1005840" indent="0">
              <a:buNone/>
              <a:defRPr sz="1400"/>
            </a:lvl5pPr>
          </a:lstStyle>
          <a:p>
            <a:pPr lvl="0"/>
            <a:r>
              <a:rPr lang="en-US"/>
              <a:t>Solution that Parallels </a:t>
            </a:r>
            <a:br>
              <a:rPr lang="en-US"/>
            </a:br>
            <a:r>
              <a:rPr lang="en-US"/>
              <a:t>Remove Application Server replaced: </a:t>
            </a:r>
          </a:p>
          <a:p>
            <a:pPr lvl="0"/>
            <a:r>
              <a:rPr lang="en-US"/>
              <a:t>Text goes here</a:t>
            </a:r>
          </a:p>
          <a:p>
            <a:pPr lvl="0"/>
            <a:endParaRPr lang="en-US"/>
          </a:p>
          <a:p>
            <a:pPr lvl="0"/>
            <a:r>
              <a:rPr lang="en-US"/>
              <a:t>Applications being delivered: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Text goes here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53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862007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90237" y="-12032"/>
            <a:ext cx="12356432" cy="6388485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00573" y="2211479"/>
            <a:ext cx="11087100" cy="904875"/>
          </a:xfrm>
        </p:spPr>
        <p:txBody>
          <a:bodyPr/>
          <a:lstStyle>
            <a:lvl1pPr algn="ctr">
              <a:buNone/>
              <a:defRPr sz="3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0704887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794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 anchor="ctr" anchorCtr="0"/>
          <a:lstStyle>
            <a:lvl1pPr algn="ctr">
              <a:defRPr sz="4000" b="0" i="0">
                <a:solidFill>
                  <a:schemeClr val="bg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8456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91761" y="740664"/>
            <a:ext cx="11423472" cy="5349240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rgbClr val="262626"/>
                </a:solidFill>
              </a:defRPr>
            </a:lvl1pPr>
            <a:lvl2pPr>
              <a:buClr>
                <a:schemeClr val="tx2"/>
              </a:buClr>
              <a:defRPr>
                <a:solidFill>
                  <a:srgbClr val="262626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262626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262626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811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395817" y="1088136"/>
            <a:ext cx="11419416" cy="5001768"/>
          </a:xfrm>
        </p:spPr>
        <p:txBody>
          <a:bodyPr/>
          <a:lstStyle>
            <a:lvl1pPr marL="227013" marR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576072" marR="0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758952" marR="0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996696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188720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Click to edit Master text styles</a:t>
            </a:r>
          </a:p>
          <a:p>
            <a:pPr marL="576072" marR="0" lvl="1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Second level</a:t>
            </a:r>
          </a:p>
          <a:p>
            <a:pPr marL="758952" marR="0" lvl="2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Third level</a:t>
            </a:r>
          </a:p>
          <a:p>
            <a:pPr marL="996696" marR="0" lvl="3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Fourth level</a:t>
            </a:r>
          </a:p>
          <a:p>
            <a:pPr marL="1188720" marR="0" lvl="4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817" y="133815"/>
            <a:ext cx="11419416" cy="58477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395817" y="694944"/>
            <a:ext cx="11419416" cy="400110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Content</a:t>
            </a:r>
          </a:p>
        </p:txBody>
      </p:sp>
    </p:spTree>
    <p:extLst>
      <p:ext uri="{BB962C8B-B14F-4D97-AF65-F5344CB8AC3E}">
        <p14:creationId xmlns:p14="http://schemas.microsoft.com/office/powerpoint/2010/main" val="2098697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95818" y="1289305"/>
            <a:ext cx="5412124" cy="4573455"/>
          </a:xfrm>
        </p:spPr>
        <p:txBody>
          <a:bodyPr lIns="182880" tIns="182880" rIns="182880" bIns="182880"/>
          <a:lstStyle>
            <a:lvl1pPr marL="227013" marR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576072" marR="0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758952" marR="0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996696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188720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Click to edit Master text styles</a:t>
            </a:r>
          </a:p>
          <a:p>
            <a:pPr marL="576072" marR="0" lvl="1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Second level</a:t>
            </a:r>
          </a:p>
          <a:p>
            <a:pPr marL="758952" marR="0" lvl="2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Third level</a:t>
            </a:r>
          </a:p>
          <a:p>
            <a:pPr marL="996696" marR="0" lvl="3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Fourth level</a:t>
            </a:r>
          </a:p>
          <a:p>
            <a:pPr marL="1188720" marR="0" lvl="4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Fifth level</a:t>
            </a:r>
          </a:p>
        </p:txBody>
      </p:sp>
      <p:sp>
        <p:nvSpPr>
          <p:cNvPr id="16" name="Content Placeholder 12"/>
          <p:cNvSpPr>
            <a:spLocks noGrp="1"/>
          </p:cNvSpPr>
          <p:nvPr>
            <p:ph sz="quarter" idx="15"/>
          </p:nvPr>
        </p:nvSpPr>
        <p:spPr>
          <a:xfrm>
            <a:off x="6403110" y="1289305"/>
            <a:ext cx="5412124" cy="4573455"/>
          </a:xfrm>
        </p:spPr>
        <p:txBody>
          <a:bodyPr lIns="182880" tIns="182880" rIns="182880" bIns="182880"/>
          <a:lstStyle>
            <a:lvl1pPr marL="227013" marR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576072" marR="0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758952" marR="0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996696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188720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Click to edit Master text styles</a:t>
            </a:r>
          </a:p>
          <a:p>
            <a:pPr marL="576072" marR="0" lvl="1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Second level</a:t>
            </a:r>
          </a:p>
          <a:p>
            <a:pPr marL="758952" marR="0" lvl="2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Third level</a:t>
            </a:r>
          </a:p>
          <a:p>
            <a:pPr marL="996696" marR="0" lvl="3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Fourth level</a:t>
            </a:r>
          </a:p>
          <a:p>
            <a:pPr marL="1188720" marR="0" lvl="4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817" y="133815"/>
            <a:ext cx="11419416" cy="584775"/>
          </a:xfrm>
        </p:spPr>
        <p:txBody>
          <a:bodyPr/>
          <a:lstStyle>
            <a:lvl1pPr>
              <a:defRPr sz="320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395817" y="694944"/>
            <a:ext cx="11419416" cy="400110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Content</a:t>
            </a:r>
          </a:p>
        </p:txBody>
      </p:sp>
    </p:spTree>
    <p:extLst>
      <p:ext uri="{BB962C8B-B14F-4D97-AF65-F5344CB8AC3E}">
        <p14:creationId xmlns:p14="http://schemas.microsoft.com/office/powerpoint/2010/main" val="1705030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144" y="133815"/>
            <a:ext cx="11419416" cy="584775"/>
          </a:xfrm>
        </p:spPr>
        <p:txBody>
          <a:bodyPr/>
          <a:lstStyle>
            <a:lvl1pPr>
              <a:defRPr sz="32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0145" y="740663"/>
            <a:ext cx="11408225" cy="5349240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>
                <a:solidFill>
                  <a:schemeClr val="accent6"/>
                </a:solidFill>
              </a:defRPr>
            </a:lvl1pPr>
            <a:lvl2pPr marL="573088" indent="-231775">
              <a:buClr>
                <a:schemeClr val="accent1"/>
              </a:buClr>
              <a:buFont typeface="Arial" pitchFamily="34" charset="0"/>
              <a:buChar char="•"/>
              <a:defRPr/>
            </a:lvl2pPr>
            <a:lvl3pPr marL="739775" indent="-173038">
              <a:buClr>
                <a:schemeClr val="accent1"/>
              </a:buClr>
              <a:buFont typeface="Courier New" pitchFamily="49" charset="0"/>
              <a:buChar char="o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008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Case Study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510890" y="937032"/>
            <a:ext cx="2594327" cy="1640418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 w="6350" cmpd="sng">
            <a:solidFill>
              <a:srgbClr val="C8C8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ln>
                <a:solidFill>
                  <a:srgbClr val="C8C8C8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3481917" y="1168279"/>
            <a:ext cx="8268976" cy="1177925"/>
          </a:xfrm>
        </p:spPr>
        <p:txBody>
          <a:bodyPr anchor="ctr" anchorCtr="0"/>
          <a:lstStyle>
            <a:lvl1pPr marL="0" indent="0">
              <a:buFontTx/>
              <a:buNone/>
              <a:defRPr sz="1800">
                <a:solidFill>
                  <a:schemeClr val="accent6"/>
                </a:solidFill>
              </a:defRPr>
            </a:lvl1pPr>
            <a:lvl2pPr marL="393192" indent="0">
              <a:buFontTx/>
              <a:buNone/>
              <a:defRPr/>
            </a:lvl2pPr>
            <a:lvl3pPr marL="585216" indent="0">
              <a:buFontTx/>
              <a:buNone/>
              <a:defRPr/>
            </a:lvl3pPr>
            <a:lvl4pPr marL="813816" indent="0">
              <a:buFontTx/>
              <a:buNone/>
              <a:defRPr/>
            </a:lvl4pPr>
            <a:lvl5pPr marL="1005840" indent="0">
              <a:buFontTx/>
              <a:buNone/>
              <a:defRPr/>
            </a:lvl5pPr>
          </a:lstStyle>
          <a:p>
            <a:pPr lvl="0"/>
            <a:r>
              <a:rPr lang="en-US"/>
              <a:t>Company Description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395818" y="2863850"/>
            <a:ext cx="11355076" cy="877888"/>
          </a:xfrm>
        </p:spPr>
        <p:txBody>
          <a:bodyPr anchor="ctr" anchorCtr="0"/>
          <a:lstStyle>
            <a:lvl1pPr marL="0" indent="0" algn="ctr">
              <a:buFontTx/>
              <a:buNone/>
              <a:defRPr sz="1400" i="1">
                <a:solidFill>
                  <a:srgbClr val="C00000"/>
                </a:solidFill>
              </a:defRPr>
            </a:lvl1pPr>
            <a:lvl2pPr marL="393192" indent="0">
              <a:buFontTx/>
              <a:buNone/>
              <a:defRPr/>
            </a:lvl2pPr>
            <a:lvl3pPr marL="585216" indent="0">
              <a:buFontTx/>
              <a:buNone/>
              <a:defRPr/>
            </a:lvl3pPr>
            <a:lvl4pPr marL="813816" indent="0">
              <a:buFontTx/>
              <a:buNone/>
              <a:defRPr/>
            </a:lvl4pPr>
            <a:lvl5pPr marL="1005840" indent="0">
              <a:buFontTx/>
              <a:buNone/>
              <a:defRPr/>
            </a:lvl5pPr>
          </a:lstStyle>
          <a:p>
            <a:pPr lvl="0"/>
            <a:r>
              <a:rPr lang="en-US"/>
              <a:t>“Quote”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395818" y="3892342"/>
            <a:ext cx="5622029" cy="2338473"/>
          </a:xfrm>
        </p:spPr>
        <p:txBody>
          <a:bodyPr lIns="182880" tIns="91440" rIns="182880" bIns="18288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6"/>
                </a:solidFill>
              </a:defRPr>
            </a:lvl1pPr>
            <a:lvl2pPr marL="393192" indent="0">
              <a:buNone/>
              <a:defRPr sz="1400"/>
            </a:lvl2pPr>
            <a:lvl3pPr marL="585216" indent="0">
              <a:buNone/>
              <a:defRPr sz="1400"/>
            </a:lvl3pPr>
            <a:lvl4pPr marL="813816" indent="0">
              <a:buNone/>
              <a:defRPr sz="1400"/>
            </a:lvl4pPr>
            <a:lvl5pPr marL="1005840" indent="0">
              <a:buNone/>
              <a:defRPr sz="1400"/>
            </a:lvl5pPr>
          </a:lstStyle>
          <a:p>
            <a:pPr lvl="0"/>
            <a:r>
              <a:rPr lang="en-US"/>
              <a:t>Number of Parallels </a:t>
            </a:r>
            <a:br>
              <a:rPr lang="en-US"/>
            </a:br>
            <a:r>
              <a:rPr lang="en-US"/>
              <a:t>Remove Application Server users: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Text goes here</a:t>
            </a:r>
          </a:p>
          <a:p>
            <a:pPr lvl="0"/>
            <a:endParaRPr lang="en-US"/>
          </a:p>
          <a:p>
            <a:pPr lvl="0"/>
            <a:r>
              <a:rPr lang="en-US"/>
              <a:t>Primary reason why customer chose </a:t>
            </a:r>
            <a:br>
              <a:rPr lang="en-US"/>
            </a:br>
            <a:r>
              <a:rPr lang="en-US"/>
              <a:t>Parallels Remove Application Server: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Text goes here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2" y="3892342"/>
            <a:ext cx="5654893" cy="2338473"/>
          </a:xfrm>
        </p:spPr>
        <p:txBody>
          <a:bodyPr lIns="182880" tIns="91440" rIns="182880" bIns="18288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400" baseline="0">
                <a:solidFill>
                  <a:schemeClr val="accent6"/>
                </a:solidFill>
              </a:defRPr>
            </a:lvl1pPr>
            <a:lvl2pPr marL="393192" indent="0">
              <a:buNone/>
              <a:defRPr sz="1400"/>
            </a:lvl2pPr>
            <a:lvl3pPr marL="585216" indent="0">
              <a:buNone/>
              <a:defRPr sz="1400"/>
            </a:lvl3pPr>
            <a:lvl4pPr marL="813816" indent="0">
              <a:buNone/>
              <a:defRPr sz="1400"/>
            </a:lvl4pPr>
            <a:lvl5pPr marL="1005840" indent="0">
              <a:buNone/>
              <a:defRPr sz="1400"/>
            </a:lvl5pPr>
          </a:lstStyle>
          <a:p>
            <a:pPr lvl="0"/>
            <a:r>
              <a:rPr lang="en-US"/>
              <a:t>Solution that Parallels </a:t>
            </a:r>
            <a:br>
              <a:rPr lang="en-US"/>
            </a:br>
            <a:r>
              <a:rPr lang="en-US"/>
              <a:t>Remove Application Server replaced: </a:t>
            </a:r>
          </a:p>
          <a:p>
            <a:pPr lvl="0"/>
            <a:r>
              <a:rPr lang="en-US"/>
              <a:t>Text goes here</a:t>
            </a:r>
          </a:p>
          <a:p>
            <a:pPr lvl="0"/>
            <a:endParaRPr lang="en-US"/>
          </a:p>
          <a:p>
            <a:pPr lvl="0"/>
            <a:r>
              <a:rPr lang="en-US"/>
              <a:t>Applications being delivered: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Text goes here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547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0356274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90237" y="-12032"/>
            <a:ext cx="12356432" cy="6388485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00573" y="2211479"/>
            <a:ext cx="11087100" cy="904875"/>
          </a:xfrm>
        </p:spPr>
        <p:txBody>
          <a:bodyPr/>
          <a:lstStyle>
            <a:lvl1pPr algn="ctr">
              <a:buNone/>
              <a:defRPr sz="3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457152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595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91761" y="740664"/>
            <a:ext cx="11423472" cy="5349240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rgbClr val="262626"/>
                </a:solidFill>
              </a:defRPr>
            </a:lvl1pPr>
            <a:lvl2pPr>
              <a:buClr>
                <a:schemeClr val="tx2"/>
              </a:buClr>
              <a:defRPr>
                <a:solidFill>
                  <a:srgbClr val="262626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262626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262626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8311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395817" y="1088136"/>
            <a:ext cx="11419416" cy="5001768"/>
          </a:xfrm>
        </p:spPr>
        <p:txBody>
          <a:bodyPr/>
          <a:lstStyle>
            <a:lvl1pPr marL="227013" marR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576072" marR="0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758952" marR="0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996696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188720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Click to edit Master text styles</a:t>
            </a:r>
          </a:p>
          <a:p>
            <a:pPr marL="576072" marR="0" lvl="1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Second level</a:t>
            </a:r>
          </a:p>
          <a:p>
            <a:pPr marL="758952" marR="0" lvl="2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Third level</a:t>
            </a:r>
          </a:p>
          <a:p>
            <a:pPr marL="996696" marR="0" lvl="3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Fourth level</a:t>
            </a:r>
          </a:p>
          <a:p>
            <a:pPr marL="1188720" marR="0" lvl="4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817" y="133815"/>
            <a:ext cx="11419416" cy="58477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395817" y="694944"/>
            <a:ext cx="11419416" cy="400110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Content</a:t>
            </a:r>
          </a:p>
        </p:txBody>
      </p:sp>
    </p:spTree>
    <p:extLst>
      <p:ext uri="{BB962C8B-B14F-4D97-AF65-F5344CB8AC3E}">
        <p14:creationId xmlns:p14="http://schemas.microsoft.com/office/powerpoint/2010/main" val="2654167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95818" y="1289305"/>
            <a:ext cx="5412124" cy="4573455"/>
          </a:xfrm>
        </p:spPr>
        <p:txBody>
          <a:bodyPr lIns="182880" tIns="182880" rIns="182880" bIns="182880"/>
          <a:lstStyle>
            <a:lvl1pPr marL="227013" marR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576072" marR="0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758952" marR="0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996696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188720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Click to edit Master text styles</a:t>
            </a:r>
          </a:p>
          <a:p>
            <a:pPr marL="576072" marR="0" lvl="1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Second level</a:t>
            </a:r>
          </a:p>
          <a:p>
            <a:pPr marL="758952" marR="0" lvl="2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Third level</a:t>
            </a:r>
          </a:p>
          <a:p>
            <a:pPr marL="996696" marR="0" lvl="3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Fourth level</a:t>
            </a:r>
          </a:p>
          <a:p>
            <a:pPr marL="1188720" marR="0" lvl="4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Fifth level</a:t>
            </a:r>
          </a:p>
        </p:txBody>
      </p:sp>
      <p:sp>
        <p:nvSpPr>
          <p:cNvPr id="16" name="Content Placeholder 12"/>
          <p:cNvSpPr>
            <a:spLocks noGrp="1"/>
          </p:cNvSpPr>
          <p:nvPr>
            <p:ph sz="quarter" idx="15"/>
          </p:nvPr>
        </p:nvSpPr>
        <p:spPr>
          <a:xfrm>
            <a:off x="6403110" y="1289305"/>
            <a:ext cx="5412124" cy="4573455"/>
          </a:xfrm>
        </p:spPr>
        <p:txBody>
          <a:bodyPr lIns="182880" tIns="182880" rIns="182880" bIns="182880"/>
          <a:lstStyle>
            <a:lvl1pPr marL="227013" marR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576072" marR="0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758952" marR="0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996696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188720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Click to edit Master text styles</a:t>
            </a:r>
          </a:p>
          <a:p>
            <a:pPr marL="576072" marR="0" lvl="1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Second level</a:t>
            </a:r>
          </a:p>
          <a:p>
            <a:pPr marL="758952" marR="0" lvl="2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Third level</a:t>
            </a:r>
          </a:p>
          <a:p>
            <a:pPr marL="996696" marR="0" lvl="3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Fourth level</a:t>
            </a:r>
          </a:p>
          <a:p>
            <a:pPr marL="1188720" marR="0" lvl="4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817" y="133815"/>
            <a:ext cx="11419416" cy="584775"/>
          </a:xfrm>
        </p:spPr>
        <p:txBody>
          <a:bodyPr/>
          <a:lstStyle>
            <a:lvl1pPr>
              <a:defRPr sz="320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395817" y="694944"/>
            <a:ext cx="11419416" cy="400110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Content</a:t>
            </a:r>
          </a:p>
        </p:txBody>
      </p:sp>
    </p:spTree>
    <p:extLst>
      <p:ext uri="{BB962C8B-B14F-4D97-AF65-F5344CB8AC3E}">
        <p14:creationId xmlns:p14="http://schemas.microsoft.com/office/powerpoint/2010/main" val="2850590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144" y="133815"/>
            <a:ext cx="11419416" cy="584775"/>
          </a:xfrm>
        </p:spPr>
        <p:txBody>
          <a:bodyPr/>
          <a:lstStyle>
            <a:lvl1pPr>
              <a:defRPr sz="32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0145" y="740663"/>
            <a:ext cx="11408225" cy="5349240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>
                <a:solidFill>
                  <a:schemeClr val="accent6"/>
                </a:solidFill>
              </a:defRPr>
            </a:lvl1pPr>
            <a:lvl2pPr marL="573088" indent="-231775">
              <a:buClr>
                <a:schemeClr val="accent1"/>
              </a:buClr>
              <a:buFont typeface="Arial" pitchFamily="34" charset="0"/>
              <a:buChar char="•"/>
              <a:defRPr/>
            </a:lvl2pPr>
            <a:lvl3pPr marL="739775" indent="-173038">
              <a:buClr>
                <a:schemeClr val="accent1"/>
              </a:buClr>
              <a:buFont typeface="Courier New" pitchFamily="49" charset="0"/>
              <a:buChar char="o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9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Case Study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510890" y="937032"/>
            <a:ext cx="2594327" cy="1640418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 w="6350" cmpd="sng">
            <a:solidFill>
              <a:srgbClr val="C8C8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ln>
                <a:solidFill>
                  <a:srgbClr val="C8C8C8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3481917" y="1168279"/>
            <a:ext cx="8268976" cy="1177925"/>
          </a:xfrm>
        </p:spPr>
        <p:txBody>
          <a:bodyPr anchor="ctr" anchorCtr="0"/>
          <a:lstStyle>
            <a:lvl1pPr marL="0" indent="0">
              <a:buFontTx/>
              <a:buNone/>
              <a:defRPr sz="1800">
                <a:solidFill>
                  <a:schemeClr val="accent6"/>
                </a:solidFill>
              </a:defRPr>
            </a:lvl1pPr>
            <a:lvl2pPr marL="393192" indent="0">
              <a:buFontTx/>
              <a:buNone/>
              <a:defRPr/>
            </a:lvl2pPr>
            <a:lvl3pPr marL="585216" indent="0">
              <a:buFontTx/>
              <a:buNone/>
              <a:defRPr/>
            </a:lvl3pPr>
            <a:lvl4pPr marL="813816" indent="0">
              <a:buFontTx/>
              <a:buNone/>
              <a:defRPr/>
            </a:lvl4pPr>
            <a:lvl5pPr marL="1005840" indent="0">
              <a:buFontTx/>
              <a:buNone/>
              <a:defRPr/>
            </a:lvl5pPr>
          </a:lstStyle>
          <a:p>
            <a:pPr lvl="0"/>
            <a:r>
              <a:rPr lang="en-US"/>
              <a:t>Company Description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395818" y="2863850"/>
            <a:ext cx="11355076" cy="877888"/>
          </a:xfrm>
        </p:spPr>
        <p:txBody>
          <a:bodyPr anchor="ctr" anchorCtr="0"/>
          <a:lstStyle>
            <a:lvl1pPr marL="0" indent="0" algn="ctr">
              <a:buFontTx/>
              <a:buNone/>
              <a:defRPr sz="1400" i="1">
                <a:solidFill>
                  <a:srgbClr val="C00000"/>
                </a:solidFill>
              </a:defRPr>
            </a:lvl1pPr>
            <a:lvl2pPr marL="393192" indent="0">
              <a:buFontTx/>
              <a:buNone/>
              <a:defRPr/>
            </a:lvl2pPr>
            <a:lvl3pPr marL="585216" indent="0">
              <a:buFontTx/>
              <a:buNone/>
              <a:defRPr/>
            </a:lvl3pPr>
            <a:lvl4pPr marL="813816" indent="0">
              <a:buFontTx/>
              <a:buNone/>
              <a:defRPr/>
            </a:lvl4pPr>
            <a:lvl5pPr marL="1005840" indent="0">
              <a:buFontTx/>
              <a:buNone/>
              <a:defRPr/>
            </a:lvl5pPr>
          </a:lstStyle>
          <a:p>
            <a:pPr lvl="0"/>
            <a:r>
              <a:rPr lang="en-US"/>
              <a:t>“Quote”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395818" y="3892342"/>
            <a:ext cx="5622029" cy="2338473"/>
          </a:xfrm>
        </p:spPr>
        <p:txBody>
          <a:bodyPr lIns="182880" tIns="91440" rIns="182880" bIns="18288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6"/>
                </a:solidFill>
              </a:defRPr>
            </a:lvl1pPr>
            <a:lvl2pPr marL="393192" indent="0">
              <a:buNone/>
              <a:defRPr sz="1400"/>
            </a:lvl2pPr>
            <a:lvl3pPr marL="585216" indent="0">
              <a:buNone/>
              <a:defRPr sz="1400"/>
            </a:lvl3pPr>
            <a:lvl4pPr marL="813816" indent="0">
              <a:buNone/>
              <a:defRPr sz="1400"/>
            </a:lvl4pPr>
            <a:lvl5pPr marL="1005840" indent="0">
              <a:buNone/>
              <a:defRPr sz="1400"/>
            </a:lvl5pPr>
          </a:lstStyle>
          <a:p>
            <a:pPr lvl="0"/>
            <a:r>
              <a:rPr lang="en-US"/>
              <a:t>Number of Parallels </a:t>
            </a:r>
            <a:br>
              <a:rPr lang="en-US"/>
            </a:br>
            <a:r>
              <a:rPr lang="en-US"/>
              <a:t>Remove Application Server users: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Text goes here</a:t>
            </a:r>
          </a:p>
          <a:p>
            <a:pPr lvl="0"/>
            <a:endParaRPr lang="en-US"/>
          </a:p>
          <a:p>
            <a:pPr lvl="0"/>
            <a:r>
              <a:rPr lang="en-US"/>
              <a:t>Primary reason why customer chose </a:t>
            </a:r>
            <a:br>
              <a:rPr lang="en-US"/>
            </a:br>
            <a:r>
              <a:rPr lang="en-US"/>
              <a:t>Parallels Remove Application Server: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Text goes here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2" y="3892342"/>
            <a:ext cx="5654893" cy="2338473"/>
          </a:xfrm>
        </p:spPr>
        <p:txBody>
          <a:bodyPr lIns="182880" tIns="91440" rIns="182880" bIns="18288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400" baseline="0">
                <a:solidFill>
                  <a:schemeClr val="accent6"/>
                </a:solidFill>
              </a:defRPr>
            </a:lvl1pPr>
            <a:lvl2pPr marL="393192" indent="0">
              <a:buNone/>
              <a:defRPr sz="1400"/>
            </a:lvl2pPr>
            <a:lvl3pPr marL="585216" indent="0">
              <a:buNone/>
              <a:defRPr sz="1400"/>
            </a:lvl3pPr>
            <a:lvl4pPr marL="813816" indent="0">
              <a:buNone/>
              <a:defRPr sz="1400"/>
            </a:lvl4pPr>
            <a:lvl5pPr marL="1005840" indent="0">
              <a:buNone/>
              <a:defRPr sz="1400"/>
            </a:lvl5pPr>
          </a:lstStyle>
          <a:p>
            <a:pPr lvl="0"/>
            <a:r>
              <a:rPr lang="en-US"/>
              <a:t>Solution that Parallels </a:t>
            </a:r>
            <a:br>
              <a:rPr lang="en-US"/>
            </a:br>
            <a:r>
              <a:rPr lang="en-US"/>
              <a:t>Remove Application Server replaced: </a:t>
            </a:r>
          </a:p>
          <a:p>
            <a:pPr lvl="0"/>
            <a:r>
              <a:rPr lang="en-US"/>
              <a:t>Text goes here</a:t>
            </a:r>
          </a:p>
          <a:p>
            <a:pPr lvl="0"/>
            <a:endParaRPr lang="en-US"/>
          </a:p>
          <a:p>
            <a:pPr lvl="0"/>
            <a:r>
              <a:rPr lang="en-US"/>
              <a:t>Applications being delivered: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Text goes here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40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747680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00573" y="2211479"/>
            <a:ext cx="11087100" cy="904875"/>
          </a:xfrm>
        </p:spPr>
        <p:txBody>
          <a:bodyPr/>
          <a:lstStyle>
            <a:lvl1pPr algn="ctr">
              <a:buNone/>
              <a:defRPr sz="3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04022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922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D92231"/>
              </a:solidFill>
            </a:endParaRPr>
          </a:p>
        </p:txBody>
      </p:sp>
      <p:pic>
        <p:nvPicPr>
          <p:cNvPr id="3" name="Picture 2" descr="parallels-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40" y="259653"/>
            <a:ext cx="1523919" cy="58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4685070" y="6598347"/>
            <a:ext cx="2821858" cy="123111"/>
          </a:xfrm>
          <a:prstGeom prst="rect">
            <a:avLst/>
          </a:prstGeom>
        </p:spPr>
        <p:txBody>
          <a:bodyPr wrap="square" lIns="91440" tIns="0" rIns="91440" bIns="0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None/>
              <a:tabLst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© Parallels International GmbH.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9239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5715000"/>
            <a:ext cx="12192000" cy="1143000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/>
              </a:gs>
              <a:gs pos="100000">
                <a:schemeClr val="accent1"/>
              </a:gs>
            </a:gsLst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12" name="Rectangle 11"/>
          <p:cNvSpPr/>
          <p:nvPr userDrawn="1"/>
        </p:nvSpPr>
        <p:spPr>
          <a:xfrm>
            <a:off x="0" y="-1"/>
            <a:ext cx="12192000" cy="63754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395817" y="133815"/>
            <a:ext cx="114194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818" y="740664"/>
            <a:ext cx="11408833" cy="534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11273609" y="6468836"/>
            <a:ext cx="499291" cy="2875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101192-7D3D-4845-B731-08DC5E4AA9A3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4" name="Footer Placeholder 3"/>
          <p:cNvSpPr txBox="1">
            <a:spLocks/>
          </p:cNvSpPr>
          <p:nvPr userDrawn="1"/>
        </p:nvSpPr>
        <p:spPr>
          <a:xfrm>
            <a:off x="3454400" y="6486905"/>
            <a:ext cx="528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endParaRPr lang="en-US" sz="1200"/>
          </a:p>
        </p:txBody>
      </p:sp>
      <p:pic>
        <p:nvPicPr>
          <p:cNvPr id="13" name="Picture 12" descr="parallels-white.pn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281" y="6336327"/>
            <a:ext cx="1523918" cy="58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4685071" y="6601074"/>
            <a:ext cx="2821858" cy="123111"/>
          </a:xfrm>
          <a:prstGeom prst="rect">
            <a:avLst/>
          </a:prstGeom>
        </p:spPr>
        <p:txBody>
          <a:bodyPr wrap="square" lIns="91440" tIns="0" rIns="91440" bIns="0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None/>
              <a:tabLst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© Parallels International GmbH.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86656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6" r:id="rId4"/>
    <p:sldLayoutId id="2147483681" r:id="rId5"/>
    <p:sldLayoutId id="2147483668" r:id="rId6"/>
    <p:sldLayoutId id="2147483667" r:id="rId7"/>
    <p:sldLayoutId id="2147483669" r:id="rId8"/>
    <p:sldLayoutId id="2147483758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C00000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9pPr>
    </p:titleStyle>
    <p:bodyStyle>
      <a:lvl1pPr marL="227013" indent="-2270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576072" indent="-182880" algn="l" rtl="0" eaLnBrk="0" fontAlgn="base" hangingPunct="0">
        <a:spcBef>
          <a:spcPts val="100"/>
        </a:spcBef>
        <a:spcAft>
          <a:spcPct val="0"/>
        </a:spcAft>
        <a:buClr>
          <a:schemeClr val="tx2"/>
        </a:buClr>
        <a:buSzPct val="75000"/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758952" indent="-173736" algn="l" rtl="0" eaLnBrk="0" fontAlgn="base" hangingPunct="0">
        <a:spcBef>
          <a:spcPts val="100"/>
        </a:spcBef>
        <a:spcAft>
          <a:spcPct val="0"/>
        </a:spcAft>
        <a:buClr>
          <a:schemeClr val="tx2"/>
        </a:buClr>
        <a:buSzPct val="65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996696" indent="-182880" algn="l" rtl="0" eaLnBrk="0" fontAlgn="base" hangingPunct="0">
        <a:spcBef>
          <a:spcPts val="2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accent6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1188720" indent="-182880" algn="l" rtl="0" eaLnBrk="0" fontAlgn="base" hangingPunct="0">
        <a:spcBef>
          <a:spcPts val="2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accent6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75400"/>
            <a:ext cx="12192000" cy="55294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parallels-white.png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281" y="6336327"/>
            <a:ext cx="1523918" cy="58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lide Number Placeholder 3"/>
          <p:cNvSpPr txBox="1">
            <a:spLocks/>
          </p:cNvSpPr>
          <p:nvPr userDrawn="1"/>
        </p:nvSpPr>
        <p:spPr>
          <a:xfrm>
            <a:off x="11273609" y="6468836"/>
            <a:ext cx="499291" cy="2875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101192-7D3D-4845-B731-08DC5E4AA9A3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-1"/>
            <a:ext cx="12192000" cy="63754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395817" y="133815"/>
            <a:ext cx="114194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818" y="740664"/>
            <a:ext cx="11408833" cy="534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685071" y="6472981"/>
            <a:ext cx="2821858" cy="169277"/>
          </a:xfrm>
          <a:prstGeom prst="rect">
            <a:avLst/>
          </a:prstGeom>
        </p:spPr>
        <p:txBody>
          <a:bodyPr wrap="square" lIns="91440" tIns="0" rIns="91440" bIns="0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None/>
              <a:tabLst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Confidential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685071" y="6642258"/>
            <a:ext cx="2821858" cy="123111"/>
          </a:xfrm>
          <a:prstGeom prst="rect">
            <a:avLst/>
          </a:prstGeom>
        </p:spPr>
        <p:txBody>
          <a:bodyPr wrap="square" lIns="91440" tIns="0" rIns="91440" bIns="0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None/>
              <a:tabLst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© Parallels International GmbH.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5627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C00000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9pPr>
    </p:titleStyle>
    <p:bodyStyle>
      <a:lvl1pPr marL="227013" indent="-2270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576072" indent="-182880" algn="l" rtl="0" eaLnBrk="0" fontAlgn="base" hangingPunct="0">
        <a:spcBef>
          <a:spcPts val="100"/>
        </a:spcBef>
        <a:spcAft>
          <a:spcPct val="0"/>
        </a:spcAft>
        <a:buClr>
          <a:schemeClr val="tx2"/>
        </a:buClr>
        <a:buSzPct val="75000"/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758952" indent="-173736" algn="l" rtl="0" eaLnBrk="0" fontAlgn="base" hangingPunct="0">
        <a:spcBef>
          <a:spcPts val="100"/>
        </a:spcBef>
        <a:spcAft>
          <a:spcPct val="0"/>
        </a:spcAft>
        <a:buClr>
          <a:schemeClr val="tx2"/>
        </a:buClr>
        <a:buSzPct val="65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996696" indent="-182880" algn="l" rtl="0" eaLnBrk="0" fontAlgn="base" hangingPunct="0">
        <a:spcBef>
          <a:spcPts val="2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accent6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1188720" indent="-182880" algn="l" rtl="0" eaLnBrk="0" fontAlgn="base" hangingPunct="0">
        <a:spcBef>
          <a:spcPts val="2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accent6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395817" y="133815"/>
            <a:ext cx="114194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818" y="740664"/>
            <a:ext cx="11408833" cy="534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11273609" y="6468836"/>
            <a:ext cx="499291" cy="2875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4" name="Footer Placeholder 3"/>
          <p:cNvSpPr txBox="1">
            <a:spLocks/>
          </p:cNvSpPr>
          <p:nvPr userDrawn="1"/>
        </p:nvSpPr>
        <p:spPr>
          <a:xfrm>
            <a:off x="3454400" y="6486905"/>
            <a:ext cx="528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endParaRPr lang="en-US" sz="12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80" y="6348490"/>
            <a:ext cx="1297778" cy="276830"/>
          </a:xfrm>
          <a:prstGeom prst="rect">
            <a:avLst/>
          </a:prstGeom>
        </p:spPr>
      </p:pic>
      <p:sp>
        <p:nvSpPr>
          <p:cNvPr id="15" name="Slide Number Placeholder 3"/>
          <p:cNvSpPr txBox="1">
            <a:spLocks/>
          </p:cNvSpPr>
          <p:nvPr userDrawn="1"/>
        </p:nvSpPr>
        <p:spPr>
          <a:xfrm>
            <a:off x="11426009" y="6334540"/>
            <a:ext cx="499291" cy="2875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101192-7D3D-4845-B731-08DC5E4AA9A3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685071" y="6335332"/>
            <a:ext cx="2821858" cy="169277"/>
          </a:xfrm>
          <a:prstGeom prst="rect">
            <a:avLst/>
          </a:prstGeom>
        </p:spPr>
        <p:txBody>
          <a:bodyPr wrap="square" lIns="91440" tIns="0" rIns="91440" bIns="0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Confidential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685071" y="6504609"/>
            <a:ext cx="2821858" cy="123111"/>
          </a:xfrm>
          <a:prstGeom prst="rect">
            <a:avLst/>
          </a:prstGeom>
        </p:spPr>
        <p:txBody>
          <a:bodyPr wrap="square" lIns="91440" tIns="0" rIns="91440" bIns="0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None/>
              <a:tabLst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© Parallels International GmbH.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742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C00000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9pPr>
    </p:titleStyle>
    <p:bodyStyle>
      <a:lvl1pPr marL="227013" indent="-2270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576072" indent="-182880" algn="l" rtl="0" eaLnBrk="0" fontAlgn="base" hangingPunct="0">
        <a:spcBef>
          <a:spcPts val="100"/>
        </a:spcBef>
        <a:spcAft>
          <a:spcPct val="0"/>
        </a:spcAft>
        <a:buClr>
          <a:schemeClr val="tx2"/>
        </a:buClr>
        <a:buSzPct val="75000"/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758952" indent="-173736" algn="l" rtl="0" eaLnBrk="0" fontAlgn="base" hangingPunct="0">
        <a:spcBef>
          <a:spcPts val="100"/>
        </a:spcBef>
        <a:spcAft>
          <a:spcPct val="0"/>
        </a:spcAft>
        <a:buClr>
          <a:schemeClr val="tx2"/>
        </a:buClr>
        <a:buSzPct val="65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996696" indent="-182880" algn="l" rtl="0" eaLnBrk="0" fontAlgn="base" hangingPunct="0">
        <a:spcBef>
          <a:spcPts val="2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accent6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1188720" indent="-182880" algn="l" rtl="0" eaLnBrk="0" fontAlgn="base" hangingPunct="0">
        <a:spcBef>
          <a:spcPts val="2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accent6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site.com/Admin.php?SessionID=12345678" TargetMode="Externa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919" y="1055233"/>
            <a:ext cx="11582400" cy="2082253"/>
          </a:xfrm>
        </p:spPr>
        <p:txBody>
          <a:bodyPr/>
          <a:lstStyle/>
          <a:p>
            <a:r>
              <a:rPr lang="en-US" altLang="ru-RU" sz="6000" dirty="0"/>
              <a:t>Server-side Security</a:t>
            </a:r>
            <a:endParaRPr lang="en-US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F6C48A-3DB6-274B-948A-99B4EAC1E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/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05322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employee ID, </a:t>
            </a:r>
            <a:r>
              <a:rPr lang="en-GB" dirty="0"/>
              <a:t>badge</a:t>
            </a:r>
            <a:endParaRPr lang="en-US" dirty="0"/>
          </a:p>
          <a:p>
            <a:endParaRPr lang="en-US" dirty="0"/>
          </a:p>
          <a:p>
            <a:r>
              <a:rPr lang="en-US" dirty="0"/>
              <a:t>Session ID (SID) – string of chars or numbers</a:t>
            </a:r>
          </a:p>
        </p:txBody>
      </p:sp>
    </p:spTree>
    <p:extLst>
      <p:ext uri="{BB962C8B-B14F-4D97-AF65-F5344CB8AC3E}">
        <p14:creationId xmlns:p14="http://schemas.microsoft.com/office/powerpoint/2010/main" val="1665947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</a:t>
            </a:r>
          </a:p>
          <a:p>
            <a:pPr lvl="1"/>
            <a:r>
              <a:rPr lang="en-US" sz="2800" dirty="0">
                <a:hlinkClick r:id="rId2"/>
              </a:rPr>
              <a:t>http://site.com/Admin.php?SessionID=12345678</a:t>
            </a:r>
            <a:endParaRPr lang="en-US" sz="2800" dirty="0"/>
          </a:p>
          <a:p>
            <a:r>
              <a:rPr lang="en-US" dirty="0"/>
              <a:t>POST</a:t>
            </a:r>
          </a:p>
          <a:p>
            <a:pPr lvl="1"/>
            <a:r>
              <a:rPr lang="en-US" dirty="0"/>
              <a:t>hidden form fields</a:t>
            </a:r>
          </a:p>
          <a:p>
            <a:r>
              <a:rPr lang="en-US" dirty="0"/>
              <a:t>Cookies</a:t>
            </a:r>
          </a:p>
          <a:p>
            <a:pPr lvl="1"/>
            <a:r>
              <a:rPr lang="en-US" dirty="0"/>
              <a:t>with or without expiration</a:t>
            </a:r>
          </a:p>
          <a:p>
            <a:r>
              <a:rPr lang="en-US" dirty="0"/>
              <a:t>Custom Headers</a:t>
            </a:r>
          </a:p>
        </p:txBody>
      </p:sp>
    </p:spTree>
    <p:extLst>
      <p:ext uri="{BB962C8B-B14F-4D97-AF65-F5344CB8AC3E}">
        <p14:creationId xmlns:p14="http://schemas.microsoft.com/office/powerpoint/2010/main" val="707900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Hijacking</a:t>
            </a:r>
          </a:p>
          <a:p>
            <a:pPr lvl="1"/>
            <a:r>
              <a:rPr lang="en-US" dirty="0"/>
              <a:t>prediction</a:t>
            </a:r>
          </a:p>
          <a:p>
            <a:pPr lvl="1"/>
            <a:r>
              <a:rPr lang="en-US" dirty="0"/>
              <a:t>brute force</a:t>
            </a:r>
          </a:p>
          <a:p>
            <a:pPr lvl="1"/>
            <a:r>
              <a:rPr lang="en-US" dirty="0"/>
              <a:t>interception</a:t>
            </a:r>
          </a:p>
          <a:p>
            <a:r>
              <a:rPr lang="en-US" dirty="0"/>
              <a:t>Fixation</a:t>
            </a:r>
          </a:p>
        </p:txBody>
      </p:sp>
    </p:spTree>
    <p:extLst>
      <p:ext uri="{BB962C8B-B14F-4D97-AF65-F5344CB8AC3E}">
        <p14:creationId xmlns:p14="http://schemas.microsoft.com/office/powerpoint/2010/main" val="2113903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interception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820863" y="1556792"/>
          <a:ext cx="8567736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6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3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Threat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Cookies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XSS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Insecure server</a:t>
                      </a:r>
                      <a:r>
                        <a:rPr lang="en-US" sz="2400" baseline="0" dirty="0"/>
                        <a:t> side storage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Web client cookie handling flow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Client cookie cache compromise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Unencrypted transmission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HTTP </a:t>
                      </a:r>
                      <a:r>
                        <a:rPr lang="en-US" sz="2400" dirty="0" err="1"/>
                        <a:t>Referer</a:t>
                      </a:r>
                      <a:r>
                        <a:rPr lang="en-US" sz="2400" baseline="0" dirty="0"/>
                        <a:t> Session ID leak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6808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interception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820863" y="1556792"/>
          <a:ext cx="8567736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6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3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Threat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Cookies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XSS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Insecure server</a:t>
                      </a:r>
                      <a:r>
                        <a:rPr lang="en-US" sz="2400" baseline="0" dirty="0"/>
                        <a:t> side storage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Web client cookie handling flow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Client cookie cache compromise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Unencrypted transmission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HTTP </a:t>
                      </a:r>
                      <a:r>
                        <a:rPr lang="en-US" sz="2400" dirty="0" err="1"/>
                        <a:t>Referer</a:t>
                      </a:r>
                      <a:r>
                        <a:rPr lang="en-US" sz="2400" baseline="0" dirty="0"/>
                        <a:t> Session ID leak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450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fixation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Attacker creates link with pre-defined session id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Victim uses link to login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Web app uses existing session id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Attacker uses known session id</a:t>
            </a:r>
          </a:p>
        </p:txBody>
      </p:sp>
    </p:spTree>
    <p:extLst>
      <p:ext uri="{BB962C8B-B14F-4D97-AF65-F5344CB8AC3E}">
        <p14:creationId xmlns:p14="http://schemas.microsoft.com/office/powerpoint/2010/main" val="404158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Fixation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820863" y="1556792"/>
          <a:ext cx="8567736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6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3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Threat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Cookies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HTTP Response</a:t>
                      </a:r>
                      <a:r>
                        <a:rPr lang="en-US" sz="2400" baseline="0" dirty="0"/>
                        <a:t> Splitting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XSS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Cross-Domain</a:t>
                      </a:r>
                      <a:r>
                        <a:rPr lang="en-US" sz="2400" baseline="0" dirty="0"/>
                        <a:t> cookie manipulation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Client cookie cache compromise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7857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Response Splitting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HTTP/1.1 302 Found</a:t>
            </a:r>
          </a:p>
          <a:p>
            <a:pPr marL="0" indent="0">
              <a:buNone/>
            </a:pPr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Date: Sat, 20 Dec 2004 21:27:20 GMT</a:t>
            </a:r>
          </a:p>
          <a:p>
            <a:pPr marL="0" indent="0">
              <a:buNone/>
            </a:pPr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Location: https://webapp.net/example.com?Name=JohnDoe</a:t>
            </a:r>
          </a:p>
          <a:p>
            <a:pPr marL="0" indent="0">
              <a:buNone/>
            </a:pPr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Transfer-Encoding: chunked</a:t>
            </a:r>
          </a:p>
          <a:p>
            <a:pPr marL="0" indent="0">
              <a:buNone/>
            </a:pPr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Content-Type: text/html; charset=UTF-8</a:t>
            </a:r>
          </a:p>
          <a:p>
            <a:pPr marL="0" indent="0">
              <a:buNone/>
            </a:pPr>
            <a:r>
              <a:rPr lang="is-IS" sz="2400" dirty="0">
                <a:latin typeface="Courier New" charset="0"/>
                <a:ea typeface="Courier New" charset="0"/>
                <a:cs typeface="Courier New" charset="0"/>
              </a:rPr>
              <a:t>…</a:t>
            </a:r>
            <a:endParaRPr lang="en-US" sz="24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370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Response Splitting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endParaRPr lang="en-US" sz="2400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JohnDoe</a:t>
            </a:r>
            <a:r>
              <a:rPr lang="en-US" sz="2400" b="1" dirty="0">
                <a:latin typeface="Courier New" charset="0"/>
                <a:ea typeface="Courier New" charset="0"/>
                <a:cs typeface="Courier New" charset="0"/>
              </a:rPr>
              <a:t>%0d%0a</a:t>
            </a:r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Set-Cookie:</a:t>
            </a:r>
            <a:r>
              <a:rPr lang="en-US" sz="2400" b="1" dirty="0">
                <a:latin typeface="Courier New" charset="0"/>
                <a:ea typeface="Courier New" charset="0"/>
                <a:cs typeface="Courier New" charset="0"/>
              </a:rPr>
              <a:t>%20</a:t>
            </a:r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sessionID</a:t>
            </a:r>
            <a:r>
              <a:rPr lang="en-US" sz="2400" b="1" dirty="0">
                <a:latin typeface="Courier New" charset="0"/>
                <a:ea typeface="Courier New" charset="0"/>
                <a:cs typeface="Courier New" charset="0"/>
              </a:rPr>
              <a:t>%3d</a:t>
            </a:r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1234567</a:t>
            </a:r>
          </a:p>
          <a:p>
            <a:pPr marL="0" indent="0">
              <a:buNone/>
            </a:pPr>
            <a:endParaRPr lang="en-US" sz="2400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endParaRPr lang="en-US" sz="2400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endParaRPr lang="en-US" sz="2400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urier New" charset="0"/>
                <a:ea typeface="Courier New" charset="0"/>
                <a:cs typeface="Courier New" charset="0"/>
              </a:rPr>
              <a:t>JohnDoe</a:t>
            </a:r>
            <a:endParaRPr lang="en-US" sz="2400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Set-Cookie: </a:t>
            </a:r>
            <a:r>
              <a:rPr lang="en-US" sz="2400" dirty="0" err="1">
                <a:latin typeface="Courier New" charset="0"/>
                <a:ea typeface="Courier New" charset="0"/>
                <a:cs typeface="Courier New" charset="0"/>
              </a:rPr>
              <a:t>sessionID</a:t>
            </a:r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=1234567</a:t>
            </a:r>
          </a:p>
          <a:p>
            <a:pPr marL="0" indent="0">
              <a:buNone/>
            </a:pPr>
            <a:endParaRPr lang="en-US" sz="24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121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Response Splitting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HTTP/1.1 302 Found</a:t>
            </a:r>
          </a:p>
          <a:p>
            <a:pPr marL="0" indent="0">
              <a:buNone/>
            </a:pPr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Date: Sat, 20 Dec 2004 21:27:20 GMT</a:t>
            </a:r>
          </a:p>
          <a:p>
            <a:pPr marL="0" indent="0">
              <a:buNone/>
            </a:pPr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Location: https://</a:t>
            </a:r>
            <a:r>
              <a:rPr lang="en-US" sz="2400" dirty="0" err="1">
                <a:latin typeface="Courier New" charset="0"/>
                <a:ea typeface="Courier New" charset="0"/>
                <a:cs typeface="Courier New" charset="0"/>
              </a:rPr>
              <a:t>webapp.net</a:t>
            </a:r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sz="2400" dirty="0" err="1">
                <a:latin typeface="Courier New" charset="0"/>
                <a:ea typeface="Courier New" charset="0"/>
                <a:cs typeface="Courier New" charset="0"/>
              </a:rPr>
              <a:t>example.com?Name</a:t>
            </a:r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=</a:t>
            </a:r>
            <a:r>
              <a:rPr lang="en-US" sz="24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JohnDoe</a:t>
            </a:r>
            <a:endParaRPr lang="en-US" sz="2400" b="1" dirty="0">
              <a:solidFill>
                <a:srgbClr val="FF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Set-Cookie: </a:t>
            </a:r>
            <a:r>
              <a:rPr lang="en-US" sz="24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sessionID</a:t>
            </a:r>
            <a:r>
              <a:rPr lang="en-US" sz="24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=1234567</a:t>
            </a:r>
          </a:p>
          <a:p>
            <a:pPr marL="0" indent="0">
              <a:buNone/>
            </a:pPr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Transfer-Encoding: chunked</a:t>
            </a:r>
          </a:p>
          <a:p>
            <a:pPr marL="0" indent="0">
              <a:buNone/>
            </a:pPr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Content-Type: text/html; charset=UTF-8</a:t>
            </a:r>
          </a:p>
          <a:p>
            <a:pPr marL="0" indent="0">
              <a:buNone/>
            </a:pPr>
            <a:r>
              <a:rPr lang="is-IS" sz="2400" dirty="0">
                <a:latin typeface="Courier New" charset="0"/>
                <a:ea typeface="Courier New" charset="0"/>
                <a:cs typeface="Courier New" charset="0"/>
              </a:rPr>
              <a:t>…</a:t>
            </a:r>
            <a:endParaRPr lang="en-US" sz="24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91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D117D7-BF35-EF43-ADA7-6F54C715D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RU" dirty="0"/>
              <a:t>WEB security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9A8354-53C4-CF4E-AF8B-1D709D03E07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RU" sz="2800" dirty="0"/>
              <a:t>HTTP</a:t>
            </a:r>
          </a:p>
          <a:p>
            <a:r>
              <a:rPr lang="en-RU" sz="2800" dirty="0"/>
              <a:t>HTML, JavaScript</a:t>
            </a:r>
          </a:p>
          <a:p>
            <a:r>
              <a:rPr lang="en-RU" sz="2800" dirty="0"/>
              <a:t>Same Origin Policy</a:t>
            </a:r>
          </a:p>
          <a:p>
            <a:r>
              <a:rPr lang="en-RU" sz="2800" dirty="0"/>
              <a:t>XSS</a:t>
            </a:r>
          </a:p>
          <a:p>
            <a:r>
              <a:rPr lang="en-RU" sz="2800" dirty="0"/>
              <a:t>CSRF</a:t>
            </a:r>
          </a:p>
        </p:txBody>
      </p:sp>
    </p:spTree>
    <p:extLst>
      <p:ext uri="{BB962C8B-B14F-4D97-AF65-F5344CB8AC3E}">
        <p14:creationId xmlns:p14="http://schemas.microsoft.com/office/powerpoint/2010/main" val="1611847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Session Expiration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Idle Timeout</a:t>
            </a:r>
          </a:p>
          <a:p>
            <a:r>
              <a:rPr lang="en-US" dirty="0"/>
              <a:t>Absolute Timeout</a:t>
            </a:r>
          </a:p>
          <a:p>
            <a:r>
              <a:rPr lang="en-US" dirty="0"/>
              <a:t>Renewal Timeout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43286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Session: checks and countermeasures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Strong encryption on all transmissions</a:t>
            </a:r>
          </a:p>
          <a:p>
            <a:r>
              <a:rPr lang="en-US" dirty="0"/>
              <a:t>Store only ID on client</a:t>
            </a:r>
          </a:p>
          <a:p>
            <a:r>
              <a:rPr lang="en-US" dirty="0"/>
              <a:t>GET variable </a:t>
            </a:r>
            <a:r>
              <a:rPr lang="en-US" dirty="0" err="1"/>
              <a:t>Referer</a:t>
            </a:r>
            <a:r>
              <a:rPr lang="en-US" dirty="0"/>
              <a:t> filtering</a:t>
            </a:r>
          </a:p>
          <a:p>
            <a:r>
              <a:rPr lang="en-US" dirty="0"/>
              <a:t>Perform sanity checks to detect hijacking</a:t>
            </a:r>
          </a:p>
        </p:txBody>
      </p:sp>
    </p:spTree>
    <p:extLst>
      <p:ext uri="{BB962C8B-B14F-4D97-AF65-F5344CB8AC3E}">
        <p14:creationId xmlns:p14="http://schemas.microsoft.com/office/powerpoint/2010/main" val="2058657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Control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8776" y="732175"/>
            <a:ext cx="7267148" cy="564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420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Attacks on Access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Vertical Access Control Attacks</a:t>
            </a:r>
          </a:p>
          <a:p>
            <a:pPr marL="457200" lvl="1" indent="0">
              <a:buNone/>
            </a:pPr>
            <a:r>
              <a:rPr lang="en-US" dirty="0"/>
              <a:t>A standard user accessing admin functionality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Horizontal Access Control Attacks</a:t>
            </a:r>
          </a:p>
          <a:p>
            <a:pPr marL="457200" lvl="1" indent="0">
              <a:buNone/>
            </a:pPr>
            <a:r>
              <a:rPr lang="en-US" dirty="0"/>
              <a:t>User accessing data of another user</a:t>
            </a:r>
          </a:p>
          <a:p>
            <a:pPr lvl="1"/>
            <a:endParaRPr lang="en-US" dirty="0"/>
          </a:p>
          <a:p>
            <a:r>
              <a:rPr lang="en-US" dirty="0"/>
              <a:t>Business Logic Access Control Attacks</a:t>
            </a:r>
          </a:p>
          <a:p>
            <a:pPr marL="457200" lvl="1" indent="0">
              <a:buNone/>
            </a:pPr>
            <a:r>
              <a:rPr lang="en-US" dirty="0"/>
              <a:t>Abuse of workflow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2364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Insecure Direct Object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http://example.com/app/accountInfo?acct=</a:t>
            </a:r>
            <a:r>
              <a:rPr lang="en-US" sz="2000" b="1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notmyacct</a:t>
            </a:r>
          </a:p>
          <a:p>
            <a:pPr marL="0" indent="0" algn="ctr">
              <a:buNone/>
            </a:pPr>
            <a:endParaRPr lang="en-US" sz="2000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1717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Insecure Direct Object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endParaRPr lang="en-US" sz="20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ea typeface="Courier" charset="0"/>
                <a:cs typeface="Courier" charset="0"/>
              </a:rPr>
              <a:t>Use per user or session indirect object references</a:t>
            </a:r>
          </a:p>
          <a:p>
            <a:endParaRPr lang="en-US" dirty="0">
              <a:ea typeface="Courier" charset="0"/>
              <a:cs typeface="Courier" charset="0"/>
            </a:endParaRPr>
          </a:p>
          <a:p>
            <a:r>
              <a:rPr lang="en-US" dirty="0">
                <a:ea typeface="Courier" charset="0"/>
                <a:cs typeface="Courier" charset="0"/>
              </a:rPr>
              <a:t>Check access</a:t>
            </a:r>
          </a:p>
        </p:txBody>
      </p:sp>
    </p:spTree>
    <p:extLst>
      <p:ext uri="{BB962C8B-B14F-4D97-AF65-F5344CB8AC3E}">
        <p14:creationId xmlns:p14="http://schemas.microsoft.com/office/powerpoint/2010/main" val="5420900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Level Access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Navigation to unauthorized functions…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Server side authorization missing…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Server side checks rely on user input…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566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Authorization HOWTO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Check authorization for every </a:t>
            </a:r>
            <a:r>
              <a:rPr lang="en-US" b="1" dirty="0"/>
              <a:t>operation</a:t>
            </a:r>
          </a:p>
          <a:p>
            <a:r>
              <a:rPr lang="en-US" dirty="0"/>
              <a:t>Check authorization for </a:t>
            </a:r>
            <a:r>
              <a:rPr lang="en-US" b="1" dirty="0"/>
              <a:t>object</a:t>
            </a:r>
            <a:r>
              <a:rPr lang="en-US" dirty="0"/>
              <a:t> to operate on</a:t>
            </a:r>
          </a:p>
          <a:p>
            <a:r>
              <a:rPr lang="en-US" dirty="0"/>
              <a:t>Never rely on client-side authorization</a:t>
            </a:r>
          </a:p>
          <a:p>
            <a:r>
              <a:rPr lang="en-US" dirty="0"/>
              <a:t>Double-check transaction state on server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6648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with Know Vulnerabilities</a:t>
            </a:r>
          </a:p>
        </p:txBody>
      </p:sp>
      <p:pic>
        <p:nvPicPr>
          <p:cNvPr id="4" name="Content Placeholder 3" descr="8FWztnE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94" y="880397"/>
            <a:ext cx="10938211" cy="5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0466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with Know Vulnerabilities (2015)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681" y="714216"/>
            <a:ext cx="5976664" cy="563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7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OWASP Top 10 - 2013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A1-Injection</a:t>
            </a:r>
          </a:p>
          <a:p>
            <a:pPr marL="0" indent="0">
              <a:buNone/>
            </a:pPr>
            <a:r>
              <a:rPr lang="en-US" sz="2800" b="1" dirty="0"/>
              <a:t>A2-Broken Authentication and Session Management</a:t>
            </a:r>
          </a:p>
          <a:p>
            <a:pPr marL="0" indent="0">
              <a:buNone/>
            </a:pPr>
            <a:r>
              <a:rPr lang="en-US" sz="2800" dirty="0"/>
              <a:t>A3-Cross-Site Scripting (XSS)</a:t>
            </a:r>
          </a:p>
          <a:p>
            <a:pPr marL="0" indent="0">
              <a:buNone/>
            </a:pPr>
            <a:r>
              <a:rPr lang="en-US" sz="2800" b="1" dirty="0"/>
              <a:t>A4-Insecure Direct Object References</a:t>
            </a:r>
          </a:p>
          <a:p>
            <a:pPr marL="0" indent="0">
              <a:buNone/>
            </a:pPr>
            <a:r>
              <a:rPr lang="en-US" sz="2800" b="1" dirty="0"/>
              <a:t>A5-Security Misconfiguration</a:t>
            </a:r>
          </a:p>
          <a:p>
            <a:pPr marL="0" indent="0">
              <a:buNone/>
            </a:pPr>
            <a:r>
              <a:rPr lang="en-US" sz="2800" b="1" dirty="0"/>
              <a:t>A6-Sensitive Data Exposure</a:t>
            </a:r>
          </a:p>
          <a:p>
            <a:pPr marL="0" indent="0">
              <a:buNone/>
            </a:pPr>
            <a:r>
              <a:rPr lang="en-US" sz="2800" b="1" dirty="0"/>
              <a:t>A7-Missing Function Level Access Control</a:t>
            </a:r>
          </a:p>
          <a:p>
            <a:pPr marL="0" indent="0">
              <a:buNone/>
            </a:pPr>
            <a:r>
              <a:rPr lang="en-US" sz="2800" dirty="0"/>
              <a:t>A8-Cross-Site Request Forgery (CSRF)</a:t>
            </a:r>
          </a:p>
          <a:p>
            <a:pPr marL="0" indent="0">
              <a:buNone/>
            </a:pPr>
            <a:r>
              <a:rPr lang="en-US" sz="2800" b="1" dirty="0"/>
              <a:t>A9-Using Components with Known Vulnerabilities</a:t>
            </a:r>
          </a:p>
          <a:p>
            <a:pPr marL="0" indent="0">
              <a:buNone/>
            </a:pPr>
            <a:r>
              <a:rPr lang="en-US" sz="2800" dirty="0"/>
              <a:t>A10-Unvalidated Redirects and Forwards</a:t>
            </a:r>
          </a:p>
        </p:txBody>
      </p:sp>
    </p:spTree>
    <p:extLst>
      <p:ext uri="{BB962C8B-B14F-4D97-AF65-F5344CB8AC3E}">
        <p14:creationId xmlns:p14="http://schemas.microsoft.com/office/powerpoint/2010/main" val="15038852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9383B-0590-DD44-AC1D-C834014AE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Vulnerable Exchange Servers (2021)</a:t>
            </a:r>
            <a:endParaRPr lang="en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3036B3-394F-9B4A-9997-DC1B0A9490EF}"/>
              </a:ext>
            </a:extLst>
          </p:cNvPr>
          <p:cNvSpPr txBox="1"/>
          <p:nvPr/>
        </p:nvSpPr>
        <p:spPr>
          <a:xfrm>
            <a:off x="1662524" y="5915687"/>
            <a:ext cx="2964273" cy="307777"/>
          </a:xfrm>
          <a:prstGeom prst="rect">
            <a:avLst/>
          </a:prstGeom>
        </p:spPr>
        <p:txBody>
          <a:bodyPr wrap="none" lIns="91440" tIns="0" rIns="91440" bIns="0" rtlCol="0">
            <a:spAutoFit/>
          </a:bodyPr>
          <a:lstStyle/>
          <a:p>
            <a:pPr fontAlgn="base">
              <a:spcAft>
                <a:spcPct val="0"/>
              </a:spcAft>
              <a:buClr>
                <a:schemeClr val="accent1"/>
              </a:buClr>
            </a:pPr>
            <a:r>
              <a:rPr lang="en-RU" sz="2000" dirty="0"/>
              <a:t>Vulnerable (2021-03-14)</a:t>
            </a:r>
            <a:endParaRPr kumimoji="0" lang="en-RU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2AAE15F-5789-C546-B7CE-F3AF00A737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5817" y="788424"/>
            <a:ext cx="6689282" cy="39952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0BB21C-054A-DF44-94C1-2AD5573956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797" y="2691815"/>
            <a:ext cx="7317931" cy="35316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E64CBA2-077E-F94D-93DE-F9BB74C7CB8B}"/>
              </a:ext>
            </a:extLst>
          </p:cNvPr>
          <p:cNvSpPr txBox="1"/>
          <p:nvPr/>
        </p:nvSpPr>
        <p:spPr>
          <a:xfrm>
            <a:off x="7085099" y="787542"/>
            <a:ext cx="3307316" cy="307777"/>
          </a:xfrm>
          <a:prstGeom prst="rect">
            <a:avLst/>
          </a:prstGeom>
        </p:spPr>
        <p:txBody>
          <a:bodyPr wrap="none" lIns="91440" tIns="0" rIns="91440" bIns="0" rtlCol="0">
            <a:sp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</a:pPr>
            <a:r>
              <a:rPr lang="en-RU" sz="2000" dirty="0"/>
              <a:t>Compromised</a:t>
            </a:r>
            <a:r>
              <a:rPr kumimoji="0" lang="en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lang="en-RU" sz="2000" dirty="0"/>
              <a:t>2021-03-12</a:t>
            </a:r>
            <a:r>
              <a:rPr kumimoji="0" lang="en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094193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Party Components HOTWO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en-US" dirty="0"/>
              <a:t>Evaluate security of new component</a:t>
            </a:r>
          </a:p>
          <a:p>
            <a:r>
              <a:rPr lang="en-US" dirty="0"/>
              <a:t>Keep registry of 3</a:t>
            </a:r>
            <a:r>
              <a:rPr lang="en-US" baseline="30000" dirty="0"/>
              <a:t>rd</a:t>
            </a:r>
            <a:r>
              <a:rPr lang="en-US" dirty="0"/>
              <a:t> party components</a:t>
            </a:r>
          </a:p>
          <a:p>
            <a:r>
              <a:rPr lang="en-US" dirty="0"/>
              <a:t>Check for security alerts</a:t>
            </a:r>
          </a:p>
          <a:p>
            <a:r>
              <a:rPr lang="en-US" dirty="0"/>
              <a:t>Plan dependencies’ upgrades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1474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Insufficient</a:t>
            </a:r>
            <a:r>
              <a:rPr lang="ru-RU" b="1" dirty="0"/>
              <a:t> </a:t>
            </a:r>
            <a:r>
              <a:rPr lang="en-US" b="1" dirty="0"/>
              <a:t>Logging &amp;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Auditable events, such as logins, failed logins, and high value transactions are not logged.</a:t>
            </a:r>
            <a:endParaRPr lang="ru-RU" dirty="0"/>
          </a:p>
          <a:p>
            <a:endParaRPr lang="en-US" dirty="0"/>
          </a:p>
          <a:p>
            <a:r>
              <a:rPr lang="en-US" dirty="0"/>
              <a:t>Logs of applications and APIs are not monitored for suspicious activity.</a:t>
            </a:r>
            <a:endParaRPr lang="ru-RU" dirty="0"/>
          </a:p>
          <a:p>
            <a:endParaRPr lang="en-US" dirty="0"/>
          </a:p>
          <a:p>
            <a:r>
              <a:rPr lang="en-US" dirty="0"/>
              <a:t>Alerting thresholds and response escalation as per the risk of the data held by the application is not in place or effective.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0452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Misconfiguration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Insecure defaults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Inappropriate/weak tools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Excessive functionality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Too verbose error messages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4059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passwords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Users not aware about default password</a:t>
            </a:r>
          </a:p>
          <a:p>
            <a:r>
              <a:rPr lang="en-US" dirty="0"/>
              <a:t>Default password seem strong</a:t>
            </a:r>
          </a:p>
          <a:p>
            <a:r>
              <a:rPr lang="en-US" dirty="0"/>
              <a:t>Users will not change default password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072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passwords</a:t>
            </a:r>
          </a:p>
        </p:txBody>
      </p:sp>
      <p:pic>
        <p:nvPicPr>
          <p:cNvPr id="4" name="Content Placeholder 7" descr="Screen Shot 2014-11-18 at 00.38.04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18"/>
          <a:stretch/>
        </p:blipFill>
        <p:spPr>
          <a:xfrm>
            <a:off x="1936884" y="709688"/>
            <a:ext cx="8330932" cy="5661025"/>
          </a:xfrm>
        </p:spPr>
      </p:pic>
    </p:spTree>
    <p:extLst>
      <p:ext uri="{BB962C8B-B14F-4D97-AF65-F5344CB8AC3E}">
        <p14:creationId xmlns:p14="http://schemas.microsoft.com/office/powerpoint/2010/main" val="5664178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Belkin (CVE-2012-4366)</a:t>
            </a:r>
          </a:p>
        </p:txBody>
      </p:sp>
      <p:pic>
        <p:nvPicPr>
          <p:cNvPr id="2050" name="Picture 2" descr="abel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836712"/>
            <a:ext cx="6336704" cy="247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2" descr="Screen Shot 2014-11-17 at 15.36.2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847" b="-81847"/>
          <a:stretch>
            <a:fillRect/>
          </a:stretch>
        </p:blipFill>
        <p:spPr>
          <a:xfrm>
            <a:off x="1991544" y="1700809"/>
            <a:ext cx="8229600" cy="621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484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Asus Routers Breach</a:t>
            </a:r>
          </a:p>
        </p:txBody>
      </p:sp>
      <p:pic>
        <p:nvPicPr>
          <p:cNvPr id="3074" name="Picture 2" descr="ndefine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4" y="739776"/>
            <a:ext cx="8567737" cy="548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5320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/>
              <a:t>https://</a:t>
            </a:r>
            <a:r>
              <a:rPr lang="en-US" dirty="0" err="1"/>
              <a:t>www.shodan.io</a:t>
            </a:r>
            <a:r>
              <a:rPr lang="en-US" dirty="0"/>
              <a:t>/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(Don’t forget about ethics)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4449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altLang="en-US" dirty="0"/>
          </a:p>
          <a:p>
            <a:pPr marL="0" indent="0" algn="ctr">
              <a:buNone/>
            </a:pPr>
            <a:endParaRPr lang="en-US" altLang="en-US" dirty="0"/>
          </a:p>
          <a:p>
            <a:pPr marL="0" indent="0" algn="ctr">
              <a:buNone/>
            </a:pPr>
            <a:endParaRPr lang="en-US" altLang="en-US" dirty="0"/>
          </a:p>
          <a:p>
            <a:pPr marL="0" indent="0" algn="ctr">
              <a:buNone/>
            </a:pPr>
            <a:r>
              <a:rPr lang="en-US" altLang="en-US" sz="6000" dirty="0"/>
              <a:t>Questions?</a:t>
            </a:r>
            <a:endParaRPr lang="ru-RU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2692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OWASP Top 10 </a:t>
            </a:r>
            <a:r>
              <a:rPr lang="mr-IN" dirty="0"/>
              <a:t>–</a:t>
            </a:r>
            <a:r>
              <a:rPr lang="en-US" dirty="0"/>
              <a:t>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+mn-ea"/>
              </a:rPr>
              <a:t>A1:2017 </a:t>
            </a:r>
            <a:r>
              <a:rPr lang="mr-IN" sz="2800" dirty="0">
                <a:latin typeface="+mn-ea"/>
              </a:rPr>
              <a:t>–</a:t>
            </a:r>
            <a:r>
              <a:rPr lang="en-US" sz="2800" dirty="0">
                <a:latin typeface="+mn-ea"/>
              </a:rPr>
              <a:t> Injection</a:t>
            </a:r>
            <a:endParaRPr lang="ru-RU" sz="2800" dirty="0">
              <a:latin typeface="+mn-ea"/>
            </a:endParaRPr>
          </a:p>
          <a:p>
            <a:r>
              <a:rPr lang="en-US" sz="2800" dirty="0">
                <a:latin typeface="+mn-ea"/>
              </a:rPr>
              <a:t>A2:2017 - Broken Authentication</a:t>
            </a:r>
            <a:endParaRPr lang="ru-RU" sz="2800" dirty="0">
              <a:latin typeface="+mn-ea"/>
            </a:endParaRPr>
          </a:p>
          <a:p>
            <a:r>
              <a:rPr lang="en-US" sz="2800" dirty="0">
                <a:latin typeface="+mn-ea"/>
              </a:rPr>
              <a:t>A3:2017 - Sensitive Data Exposure</a:t>
            </a:r>
            <a:endParaRPr lang="ru-RU" sz="2800" dirty="0">
              <a:latin typeface="+mn-ea"/>
            </a:endParaRPr>
          </a:p>
          <a:p>
            <a:r>
              <a:rPr lang="en-US" sz="2800" dirty="0">
                <a:latin typeface="+mn-ea"/>
              </a:rPr>
              <a:t>A4:2017 - XML External Entities (XXE)</a:t>
            </a:r>
            <a:endParaRPr lang="ru-RU" sz="2800" dirty="0">
              <a:latin typeface="+mn-ea"/>
            </a:endParaRPr>
          </a:p>
          <a:p>
            <a:r>
              <a:rPr lang="en-US" sz="2800" dirty="0">
                <a:latin typeface="+mn-ea"/>
              </a:rPr>
              <a:t>A5:2017 - Broken Access Control</a:t>
            </a:r>
            <a:endParaRPr lang="ru-RU" sz="2800" dirty="0">
              <a:latin typeface="+mn-ea"/>
            </a:endParaRPr>
          </a:p>
          <a:p>
            <a:r>
              <a:rPr lang="en-US" sz="2800" dirty="0">
                <a:latin typeface="+mn-ea"/>
              </a:rPr>
              <a:t>A6:2017 - Security Misconfiguration</a:t>
            </a:r>
            <a:endParaRPr lang="ru-RU" sz="2800" dirty="0">
              <a:latin typeface="+mn-ea"/>
            </a:endParaRPr>
          </a:p>
          <a:p>
            <a:r>
              <a:rPr lang="en-US" sz="2800" dirty="0">
                <a:latin typeface="+mn-ea"/>
              </a:rPr>
              <a:t>A7:2017 - Cross-Site Scripting (XSS)</a:t>
            </a:r>
            <a:endParaRPr lang="ru-RU" sz="2800" dirty="0">
              <a:latin typeface="+mn-ea"/>
            </a:endParaRPr>
          </a:p>
          <a:p>
            <a:r>
              <a:rPr lang="en-US" sz="2800" dirty="0">
                <a:latin typeface="+mn-ea"/>
              </a:rPr>
              <a:t>A8:2017 - Insecure Deserialization</a:t>
            </a:r>
            <a:endParaRPr lang="ru-RU" sz="2800" dirty="0">
              <a:latin typeface="+mn-ea"/>
            </a:endParaRPr>
          </a:p>
          <a:p>
            <a:r>
              <a:rPr lang="en-US" sz="2800" dirty="0">
                <a:latin typeface="+mn-ea"/>
              </a:rPr>
              <a:t>A9:2017 - Using Components with Known- Vulnerabilities</a:t>
            </a:r>
            <a:endParaRPr lang="ru-RU" sz="2800" dirty="0">
              <a:latin typeface="+mn-ea"/>
            </a:endParaRPr>
          </a:p>
          <a:p>
            <a:r>
              <a:rPr lang="en-US" sz="2800" dirty="0">
                <a:latin typeface="+mn-ea"/>
              </a:rPr>
              <a:t>A10:2017 - Insufficient Logging &amp; Monitoring</a:t>
            </a:r>
          </a:p>
        </p:txBody>
      </p:sp>
    </p:spTree>
    <p:extLst>
      <p:ext uri="{BB962C8B-B14F-4D97-AF65-F5344CB8AC3E}">
        <p14:creationId xmlns:p14="http://schemas.microsoft.com/office/powerpoint/2010/main" val="13124990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altLang="en-US" sz="4000" dirty="0"/>
          </a:p>
          <a:p>
            <a:pPr marL="0" indent="0" algn="ctr">
              <a:buNone/>
            </a:pPr>
            <a:endParaRPr lang="en-US" altLang="en-US" sz="4000" dirty="0"/>
          </a:p>
          <a:p>
            <a:pPr marL="0" indent="0" algn="ctr">
              <a:buNone/>
            </a:pPr>
            <a:endParaRPr lang="en-US" altLang="en-US" sz="4000" dirty="0"/>
          </a:p>
          <a:p>
            <a:pPr marL="0" indent="0" algn="ctr">
              <a:buNone/>
            </a:pPr>
            <a:r>
              <a:rPr lang="en-US" altLang="en-US" sz="60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122249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OWASP Top 10 </a:t>
            </a:r>
            <a:r>
              <a:rPr lang="mr-IN" dirty="0"/>
              <a:t>–</a:t>
            </a:r>
            <a:r>
              <a:rPr lang="en-US" dirty="0"/>
              <a:t> 2013 vs 2017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2131" y="1046751"/>
            <a:ext cx="8567737" cy="476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47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/>
              <a:t>Authentication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433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Threats</a:t>
            </a:r>
            <a:endParaRPr lang="ru-RU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817688" y="739775"/>
          <a:ext cx="8567738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3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3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Threat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Mitigation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Online guessing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2400" dirty="0"/>
                        <a:t>Password complexity enforcement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2400" dirty="0"/>
                        <a:t>Rate</a:t>
                      </a:r>
                      <a:r>
                        <a:rPr lang="en-US" sz="2400" baseline="0" dirty="0"/>
                        <a:t> limiting for </a:t>
                      </a:r>
                      <a:r>
                        <a:rPr lang="en-US" sz="2400" baseline="0" dirty="0" err="1"/>
                        <a:t>auth</a:t>
                      </a:r>
                      <a:r>
                        <a:rPr lang="en-US" sz="2400" baseline="0" dirty="0"/>
                        <a:t> requests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Offline guessing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2400" dirty="0"/>
                        <a:t>Heavy password</a:t>
                      </a:r>
                      <a:r>
                        <a:rPr lang="en-US" sz="2400" baseline="0" dirty="0"/>
                        <a:t> hashes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2400" baseline="0" dirty="0"/>
                        <a:t>High-entropy protocols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Leak of authentication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Test for leakage: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2400" dirty="0"/>
                        <a:t>Passwords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2400" dirty="0"/>
                        <a:t>Reset password tokens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Attacks on “forget password”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2400" dirty="0"/>
                        <a:t>“Reset password”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2400" dirty="0"/>
                        <a:t>High entropy tokens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2400" dirty="0"/>
                        <a:t>Timeout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636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/>
              <a:t>Session Management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624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ssion-Management-Diagram Cheat-Sheet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431" y="2204865"/>
            <a:ext cx="8307796" cy="188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419379"/>
      </p:ext>
    </p:extLst>
  </p:cSld>
  <p:clrMapOvr>
    <a:masterClrMapping/>
  </p:clrMapOvr>
</p:sld>
</file>

<file path=ppt/theme/theme1.xml><?xml version="1.0" encoding="utf-8"?>
<a:theme xmlns:a="http://schemas.openxmlformats.org/drawingml/2006/main" name="Red Intro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E154C160-00F2-084D-A594-F4B5D855F6AF}" vid="{8A86EC69-B6DA-E340-940A-8FD832A92F3C}"/>
    </a:ext>
  </a:extLst>
</a:theme>
</file>

<file path=ppt/theme/theme2.xml><?xml version="1.0" encoding="utf-8"?>
<a:theme xmlns:a="http://schemas.openxmlformats.org/drawingml/2006/main" name="Parallels Corporate Theme">
  <a:themeElements>
    <a:clrScheme name="Parallels Theme">
      <a:dk1>
        <a:srgbClr val="262626"/>
      </a:dk1>
      <a:lt1>
        <a:srgbClr val="FFFFFF"/>
      </a:lt1>
      <a:dk2>
        <a:srgbClr val="525051"/>
      </a:dk2>
      <a:lt2>
        <a:srgbClr val="F2F2F2"/>
      </a:lt2>
      <a:accent1>
        <a:srgbClr val="D92231"/>
      </a:accent1>
      <a:accent2>
        <a:srgbClr val="8F9992"/>
      </a:accent2>
      <a:accent3>
        <a:srgbClr val="292828"/>
      </a:accent3>
      <a:accent4>
        <a:srgbClr val="899FB4"/>
      </a:accent4>
      <a:accent5>
        <a:srgbClr val="E19636"/>
      </a:accent5>
      <a:accent6>
        <a:srgbClr val="000000"/>
      </a:accent6>
      <a:hlink>
        <a:srgbClr val="ED2C21"/>
      </a:hlink>
      <a:folHlink>
        <a:srgbClr val="899FB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91440" tIns="0" rIns="91440" bIns="0"/>
      <a:lstStyle>
        <a:defPPr marL="227013" marR="0" indent="-227013" algn="l" defTabSz="9144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>
            <a:schemeClr val="accent1"/>
          </a:buClr>
          <a:buSzTx/>
          <a:buFont typeface="Arial" charset="0"/>
          <a:buChar char="•"/>
          <a:tabLst/>
          <a:defRPr kumimoji="0" b="0" i="0" u="none" strike="noStrike" kern="1200" cap="none" spc="0" normalizeH="0" baseline="0" noProof="0" dirty="0" smtClean="0">
            <a:ln>
              <a:noFill/>
            </a:ln>
            <a:solidFill>
              <a:schemeClr val="tx2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E154C160-00F2-084D-A594-F4B5D855F6AF}" vid="{832E7F36-6466-5B41-8AEE-7E3CBD6020F4}"/>
    </a:ext>
  </a:extLst>
</a:theme>
</file>

<file path=ppt/theme/theme3.xml><?xml version="1.0" encoding="utf-8"?>
<a:theme xmlns:a="http://schemas.openxmlformats.org/drawingml/2006/main" name="Parallels Grey Theme">
  <a:themeElements>
    <a:clrScheme name="Parallels Theme">
      <a:dk1>
        <a:srgbClr val="262626"/>
      </a:dk1>
      <a:lt1>
        <a:srgbClr val="FFFFFF"/>
      </a:lt1>
      <a:dk2>
        <a:srgbClr val="525051"/>
      </a:dk2>
      <a:lt2>
        <a:srgbClr val="F2F2F2"/>
      </a:lt2>
      <a:accent1>
        <a:srgbClr val="D92231"/>
      </a:accent1>
      <a:accent2>
        <a:srgbClr val="8F9992"/>
      </a:accent2>
      <a:accent3>
        <a:srgbClr val="292828"/>
      </a:accent3>
      <a:accent4>
        <a:srgbClr val="899FB4"/>
      </a:accent4>
      <a:accent5>
        <a:srgbClr val="E19636"/>
      </a:accent5>
      <a:accent6>
        <a:srgbClr val="000000"/>
      </a:accent6>
      <a:hlink>
        <a:srgbClr val="ED2C21"/>
      </a:hlink>
      <a:folHlink>
        <a:srgbClr val="899FB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91440" tIns="0" rIns="91440" bIns="0"/>
      <a:lstStyle>
        <a:defPPr marL="227013" marR="0" indent="-227013" algn="l" defTabSz="9144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>
            <a:schemeClr val="accent1"/>
          </a:buClr>
          <a:buSzTx/>
          <a:buFont typeface="Arial" charset="0"/>
          <a:buChar char="•"/>
          <a:tabLst/>
          <a:defRPr kumimoji="0" b="0" i="0" u="none" strike="noStrike" kern="1200" cap="none" spc="0" normalizeH="0" baseline="0" noProof="0" dirty="0" smtClean="0">
            <a:ln>
              <a:noFill/>
            </a:ln>
            <a:solidFill>
              <a:schemeClr val="tx2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E154C160-00F2-084D-A594-F4B5D855F6AF}" vid="{C140BA1C-6873-9442-B311-0ECB6EEAAC7D}"/>
    </a:ext>
  </a:extLst>
</a:theme>
</file>

<file path=ppt/theme/theme4.xml><?xml version="1.0" encoding="utf-8"?>
<a:theme xmlns:a="http://schemas.openxmlformats.org/drawingml/2006/main" name="Parallels Plain Theme">
  <a:themeElements>
    <a:clrScheme name="Parallels Theme">
      <a:dk1>
        <a:srgbClr val="262626"/>
      </a:dk1>
      <a:lt1>
        <a:srgbClr val="FFFFFF"/>
      </a:lt1>
      <a:dk2>
        <a:srgbClr val="525051"/>
      </a:dk2>
      <a:lt2>
        <a:srgbClr val="F2F2F2"/>
      </a:lt2>
      <a:accent1>
        <a:srgbClr val="D92231"/>
      </a:accent1>
      <a:accent2>
        <a:srgbClr val="8F9992"/>
      </a:accent2>
      <a:accent3>
        <a:srgbClr val="292828"/>
      </a:accent3>
      <a:accent4>
        <a:srgbClr val="899FB4"/>
      </a:accent4>
      <a:accent5>
        <a:srgbClr val="E19636"/>
      </a:accent5>
      <a:accent6>
        <a:srgbClr val="000000"/>
      </a:accent6>
      <a:hlink>
        <a:srgbClr val="ED2C21"/>
      </a:hlink>
      <a:folHlink>
        <a:srgbClr val="899FB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91440" tIns="0" rIns="91440" bIns="0"/>
      <a:lstStyle>
        <a:defPPr marL="227013" marR="0" indent="-227013" algn="l" defTabSz="9144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>
            <a:schemeClr val="accent1"/>
          </a:buClr>
          <a:buSzTx/>
          <a:buFont typeface="Arial" charset="0"/>
          <a:buChar char="•"/>
          <a:tabLst/>
          <a:defRPr kumimoji="0" b="0" i="0" u="none" strike="noStrike" kern="1200" cap="none" spc="0" normalizeH="0" baseline="0" noProof="0" dirty="0" smtClean="0">
            <a:ln>
              <a:noFill/>
            </a:ln>
            <a:solidFill>
              <a:schemeClr val="tx2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E154C160-00F2-084D-A594-F4B5D855F6AF}" vid="{EB49DA1E-CFBE-6746-813D-125B1E1E0F92}"/>
    </a:ext>
  </a:extLst>
</a:theme>
</file>

<file path=ppt/theme/theme5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2534538A27DA4096616A4D43BC7784" ma:contentTypeVersion="4" ma:contentTypeDescription="Create a new document." ma:contentTypeScope="" ma:versionID="d29801034e679a14ae6f3ed8e6b8b3a7">
  <xsd:schema xmlns:xsd="http://www.w3.org/2001/XMLSchema" xmlns:xs="http://www.w3.org/2001/XMLSchema" xmlns:p="http://schemas.microsoft.com/office/2006/metadata/properties" xmlns:ns2="5a23e7e8-bdab-4271-ac4e-7897b2acddb2" xmlns:ns3="bc3fd11a-1f89-4626-ac7c-e0e7d501af64" targetNamespace="http://schemas.microsoft.com/office/2006/metadata/properties" ma:root="true" ma:fieldsID="2ebc1b9ab578bc44c4a77467fecc120c" ns2:_="" ns3:_="">
    <xsd:import namespace="5a23e7e8-bdab-4271-ac4e-7897b2acddb2"/>
    <xsd:import namespace="bc3fd11a-1f89-4626-ac7c-e0e7d501af6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3e7e8-bdab-4271-ac4e-7897b2acddb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3fd11a-1f89-4626-ac7c-e0e7d501af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C1B9CF-90F7-46A0-8610-E9393E8819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23e7e8-bdab-4271-ac4e-7897b2acddb2"/>
    <ds:schemaRef ds:uri="bc3fd11a-1f89-4626-ac7c-e0e7d501af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5D503A-3C6D-4082-A919-40FF9899A078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bc3fd11a-1f89-4626-ac7c-e0e7d501af64"/>
    <ds:schemaRef ds:uri="http://purl.org/dc/terms/"/>
    <ds:schemaRef ds:uri="http://schemas.openxmlformats.org/package/2006/metadata/core-properties"/>
    <ds:schemaRef ds:uri="5a23e7e8-bdab-4271-ac4e-7897b2acddb2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E5BBC1F-4C9A-4370-BF7C-269A0CB6A9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Red Intro Slide</Template>
  <TotalTime>5708</TotalTime>
  <Words>1091</Words>
  <Application>Microsoft Macintosh PowerPoint</Application>
  <PresentationFormat>Widescreen</PresentationFormat>
  <Paragraphs>256</Paragraphs>
  <Slides>40</Slides>
  <Notes>19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Calibri</vt:lpstr>
      <vt:lpstr>Courier</vt:lpstr>
      <vt:lpstr>Courier New</vt:lpstr>
      <vt:lpstr>Helvetica</vt:lpstr>
      <vt:lpstr>Red Intro Slide</vt:lpstr>
      <vt:lpstr>Parallels Corporate Theme</vt:lpstr>
      <vt:lpstr>Parallels Grey Theme</vt:lpstr>
      <vt:lpstr>Parallels Plain Theme</vt:lpstr>
      <vt:lpstr>Server-side Security</vt:lpstr>
      <vt:lpstr>WEB security</vt:lpstr>
      <vt:lpstr>OWASP Top 10 - 2013</vt:lpstr>
      <vt:lpstr>OWASP Top 10 – 2017</vt:lpstr>
      <vt:lpstr>OWASP Top 10 – 2013 vs 2017</vt:lpstr>
      <vt:lpstr>PowerPoint Presentation</vt:lpstr>
      <vt:lpstr>Password Threats</vt:lpstr>
      <vt:lpstr>PowerPoint Presentation</vt:lpstr>
      <vt:lpstr>PowerPoint Presentation</vt:lpstr>
      <vt:lpstr>Session ID</vt:lpstr>
      <vt:lpstr>Session mechanisms</vt:lpstr>
      <vt:lpstr>Attacks</vt:lpstr>
      <vt:lpstr>Session interception</vt:lpstr>
      <vt:lpstr>Session interception</vt:lpstr>
      <vt:lpstr>Session fixation</vt:lpstr>
      <vt:lpstr>Session Fixation</vt:lpstr>
      <vt:lpstr>HTTP Response Splitting</vt:lpstr>
      <vt:lpstr>HTTP Response Splitting</vt:lpstr>
      <vt:lpstr>HTTP Response Splitting</vt:lpstr>
      <vt:lpstr>Automatic Session Expiration</vt:lpstr>
      <vt:lpstr>Session: checks and countermeasures</vt:lpstr>
      <vt:lpstr>Access Control</vt:lpstr>
      <vt:lpstr>Attacks on Access Control</vt:lpstr>
      <vt:lpstr>Insecure Direct Object References</vt:lpstr>
      <vt:lpstr>Insecure Direct Object References</vt:lpstr>
      <vt:lpstr>Function Level Access Control</vt:lpstr>
      <vt:lpstr>Authorization HOWTO</vt:lpstr>
      <vt:lpstr>Components with Know Vulnerabilities</vt:lpstr>
      <vt:lpstr>Components with Know Vulnerabilities (2015)</vt:lpstr>
      <vt:lpstr>Vulnerable Exchange Servers (2021)</vt:lpstr>
      <vt:lpstr>3rd Party Components HOTWO</vt:lpstr>
      <vt:lpstr>Insufficient Logging &amp; Monitoring</vt:lpstr>
      <vt:lpstr>Security Misconfiguration</vt:lpstr>
      <vt:lpstr>Default passwords</vt:lpstr>
      <vt:lpstr>Default passwords</vt:lpstr>
      <vt:lpstr>Belkin (CVE-2012-4366)</vt:lpstr>
      <vt:lpstr>Asus Routers Breach</vt:lpstr>
      <vt:lpstr>DEMO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Server-side Security</dc:title>
  <dc:creator>Andrey Danin</dc:creator>
  <cp:lastModifiedBy>Andrey Danin</cp:lastModifiedBy>
  <cp:revision>10</cp:revision>
  <dcterms:created xsi:type="dcterms:W3CDTF">2021-04-03T13:28:42Z</dcterms:created>
  <dcterms:modified xsi:type="dcterms:W3CDTF">2021-04-07T12:37:40Z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0x0101002F2534538A27DA4096616A4D43BC7784</vt:lpwstr>
  </property>
</Properties>
</file>